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1" r:id="rId5"/>
    <p:sldId id="299" r:id="rId6"/>
    <p:sldId id="273" r:id="rId7"/>
    <p:sldId id="274" r:id="rId8"/>
    <p:sldId id="275" r:id="rId9"/>
    <p:sldId id="276" r:id="rId10"/>
    <p:sldId id="277" r:id="rId11"/>
    <p:sldId id="278" r:id="rId12"/>
    <p:sldId id="280" r:id="rId13"/>
    <p:sldId id="291" r:id="rId14"/>
    <p:sldId id="295" r:id="rId15"/>
    <p:sldId id="296" r:id="rId16"/>
    <p:sldId id="294" r:id="rId17"/>
    <p:sldId id="297" r:id="rId18"/>
    <p:sldId id="298" r:id="rId19"/>
    <p:sldId id="281" r:id="rId20"/>
    <p:sldId id="290" r:id="rId21"/>
    <p:sldId id="288" r:id="rId22"/>
    <p:sldId id="287" r:id="rId23"/>
    <p:sldId id="285" r:id="rId24"/>
    <p:sldId id="289" r:id="rId25"/>
    <p:sldId id="282" r:id="rId26"/>
    <p:sldId id="283" r:id="rId27"/>
    <p:sldId id="284" r:id="rId28"/>
  </p:sldIdLst>
  <p:sldSz cx="18288000" cy="10287000"/>
  <p:notesSz cx="9144000" cy="6858000"/>
  <p:defaultTextStyle>
    <a:defPPr>
      <a:defRPr lang="en-US"/>
    </a:defPPr>
    <a:lvl1pPr marL="0" algn="l" defTabSz="816422" rtl="0" eaLnBrk="1" latinLnBrk="0" hangingPunct="1">
      <a:defRPr sz="3200" kern="1200">
        <a:solidFill>
          <a:schemeClr val="tx1"/>
        </a:solidFill>
        <a:latin typeface="+mn-lt"/>
        <a:ea typeface="+mn-ea"/>
        <a:cs typeface="+mn-cs"/>
      </a:defRPr>
    </a:lvl1pPr>
    <a:lvl2pPr marL="816422" algn="l" defTabSz="816422" rtl="0" eaLnBrk="1" latinLnBrk="0" hangingPunct="1">
      <a:defRPr sz="3200" kern="1200">
        <a:solidFill>
          <a:schemeClr val="tx1"/>
        </a:solidFill>
        <a:latin typeface="+mn-lt"/>
        <a:ea typeface="+mn-ea"/>
        <a:cs typeface="+mn-cs"/>
      </a:defRPr>
    </a:lvl2pPr>
    <a:lvl3pPr marL="1632844" algn="l" defTabSz="816422" rtl="0" eaLnBrk="1" latinLnBrk="0" hangingPunct="1">
      <a:defRPr sz="3200" kern="1200">
        <a:solidFill>
          <a:schemeClr val="tx1"/>
        </a:solidFill>
        <a:latin typeface="+mn-lt"/>
        <a:ea typeface="+mn-ea"/>
        <a:cs typeface="+mn-cs"/>
      </a:defRPr>
    </a:lvl3pPr>
    <a:lvl4pPr marL="2449266" algn="l" defTabSz="816422" rtl="0" eaLnBrk="1" latinLnBrk="0" hangingPunct="1">
      <a:defRPr sz="3200" kern="1200">
        <a:solidFill>
          <a:schemeClr val="tx1"/>
        </a:solidFill>
        <a:latin typeface="+mn-lt"/>
        <a:ea typeface="+mn-ea"/>
        <a:cs typeface="+mn-cs"/>
      </a:defRPr>
    </a:lvl4pPr>
    <a:lvl5pPr marL="3265688" algn="l" defTabSz="816422" rtl="0" eaLnBrk="1" latinLnBrk="0" hangingPunct="1">
      <a:defRPr sz="3200" kern="1200">
        <a:solidFill>
          <a:schemeClr val="tx1"/>
        </a:solidFill>
        <a:latin typeface="+mn-lt"/>
        <a:ea typeface="+mn-ea"/>
        <a:cs typeface="+mn-cs"/>
      </a:defRPr>
    </a:lvl5pPr>
    <a:lvl6pPr marL="4082110" algn="l" defTabSz="816422" rtl="0" eaLnBrk="1" latinLnBrk="0" hangingPunct="1">
      <a:defRPr sz="3200" kern="1200">
        <a:solidFill>
          <a:schemeClr val="tx1"/>
        </a:solidFill>
        <a:latin typeface="+mn-lt"/>
        <a:ea typeface="+mn-ea"/>
        <a:cs typeface="+mn-cs"/>
      </a:defRPr>
    </a:lvl6pPr>
    <a:lvl7pPr marL="4898532" algn="l" defTabSz="816422" rtl="0" eaLnBrk="1" latinLnBrk="0" hangingPunct="1">
      <a:defRPr sz="3200" kern="1200">
        <a:solidFill>
          <a:schemeClr val="tx1"/>
        </a:solidFill>
        <a:latin typeface="+mn-lt"/>
        <a:ea typeface="+mn-ea"/>
        <a:cs typeface="+mn-cs"/>
      </a:defRPr>
    </a:lvl7pPr>
    <a:lvl8pPr marL="5714954" algn="l" defTabSz="816422" rtl="0" eaLnBrk="1" latinLnBrk="0" hangingPunct="1">
      <a:defRPr sz="3200" kern="1200">
        <a:solidFill>
          <a:schemeClr val="tx1"/>
        </a:solidFill>
        <a:latin typeface="+mn-lt"/>
        <a:ea typeface="+mn-ea"/>
        <a:cs typeface="+mn-cs"/>
      </a:defRPr>
    </a:lvl8pPr>
    <a:lvl9pPr marL="6531376" algn="l" defTabSz="816422"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03">
          <p15:clr>
            <a:srgbClr val="A4A3A4"/>
          </p15:clr>
        </p15:guide>
        <p15:guide id="2" orient="horz" pos="1011">
          <p15:clr>
            <a:srgbClr val="A4A3A4"/>
          </p15:clr>
        </p15:guide>
        <p15:guide id="3" orient="horz" pos="2171">
          <p15:clr>
            <a:srgbClr val="A4A3A4"/>
          </p15:clr>
        </p15:guide>
        <p15:guide id="4" orient="horz" pos="3240">
          <p15:clr>
            <a:srgbClr val="A4A3A4"/>
          </p15:clr>
        </p15:guide>
        <p15:guide id="5" pos="10944">
          <p15:clr>
            <a:srgbClr val="A4A3A4"/>
          </p15:clr>
        </p15:guide>
        <p15:guide id="6" pos="4462">
          <p15:clr>
            <a:srgbClr val="A4A3A4"/>
          </p15:clr>
        </p15:guide>
        <p15:guide id="7" pos="2350">
          <p15:clr>
            <a:srgbClr val="A4A3A4"/>
          </p15:clr>
        </p15:guide>
        <p15:guide id="8" pos="561">
          <p15:clr>
            <a:srgbClr val="A4A3A4"/>
          </p15:clr>
        </p15:guide>
        <p15:guide id="9" pos="5699">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03E"/>
    <a:srgbClr val="003E8B"/>
    <a:srgbClr val="425070"/>
    <a:srgbClr val="6D5A96"/>
    <a:srgbClr val="E64C29"/>
    <a:srgbClr val="F26746"/>
    <a:srgbClr val="2A98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72172" autoAdjust="0"/>
  </p:normalViewPr>
  <p:slideViewPr>
    <p:cSldViewPr snapToGrid="0" snapToObjects="1">
      <p:cViewPr varScale="1">
        <p:scale>
          <a:sx n="33" d="100"/>
          <a:sy n="33" d="100"/>
        </p:scale>
        <p:origin x="1566" y="78"/>
      </p:cViewPr>
      <p:guideLst>
        <p:guide orient="horz" pos="6103"/>
        <p:guide orient="horz" pos="1011"/>
        <p:guide orient="horz" pos="2171"/>
        <p:guide orient="horz" pos="3240"/>
        <p:guide pos="10944"/>
        <p:guide pos="4462"/>
        <p:guide pos="2350"/>
        <p:guide pos="561"/>
        <p:guide pos="5699"/>
      </p:guideLst>
    </p:cSldViewPr>
  </p:slideViewPr>
  <p:notesTextViewPr>
    <p:cViewPr>
      <p:scale>
        <a:sx n="100" d="100"/>
        <a:sy n="100" d="100"/>
      </p:scale>
      <p:origin x="0" y="0"/>
    </p:cViewPr>
  </p:notesTextViewPr>
  <p:sorterViewPr>
    <p:cViewPr varScale="1">
      <p:scale>
        <a:sx n="1" d="1"/>
        <a:sy n="1" d="1"/>
      </p:scale>
      <p:origin x="0" y="-1848"/>
    </p:cViewPr>
  </p:sorterViewPr>
  <p:notesViewPr>
    <p:cSldViewPr snapToGrid="0" snapToObjects="1">
      <p:cViewPr>
        <p:scale>
          <a:sx n="110" d="100"/>
          <a:sy n="110" d="100"/>
        </p:scale>
        <p:origin x="816" y="-75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38628" y="645886"/>
            <a:ext cx="3962400" cy="342900"/>
          </a:xfrm>
          <a:prstGeom prst="rect">
            <a:avLst/>
          </a:prstGeom>
        </p:spPr>
        <p:txBody>
          <a:bodyPr vert="horz" lIns="0" tIns="0" rIns="0" bIns="0" rtlCol="0" anchor="ctr"/>
          <a:lstStyle>
            <a:lvl1pPr algn="l">
              <a:defRPr sz="1200"/>
            </a:lvl1pPr>
          </a:lstStyle>
          <a:p>
            <a:endParaRPr lang="en-US" sz="1800" dirty="0">
              <a:solidFill>
                <a:schemeClr val="accent1"/>
              </a:solidFill>
              <a:latin typeface="Century Gothic"/>
            </a:endParaRPr>
          </a:p>
        </p:txBody>
      </p:sp>
      <p:sp>
        <p:nvSpPr>
          <p:cNvPr id="3" name="Date Placeholder 2"/>
          <p:cNvSpPr>
            <a:spLocks noGrp="1"/>
          </p:cNvSpPr>
          <p:nvPr>
            <p:ph type="dt" sz="quarter" idx="1"/>
          </p:nvPr>
        </p:nvSpPr>
        <p:spPr>
          <a:xfrm>
            <a:off x="6133381" y="6261105"/>
            <a:ext cx="1210848" cy="342900"/>
          </a:xfrm>
          <a:prstGeom prst="rect">
            <a:avLst/>
          </a:prstGeom>
        </p:spPr>
        <p:txBody>
          <a:bodyPr vert="horz" lIns="0" tIns="0" rIns="0" bIns="0" rtlCol="0" anchor="b"/>
          <a:lstStyle>
            <a:lvl1pPr algn="r">
              <a:defRPr sz="1200"/>
            </a:lvl1pPr>
          </a:lstStyle>
          <a:p>
            <a:fld id="{F85F029C-6D95-48EE-A528-567039001E3D}" type="datetimeFigureOut">
              <a:rPr lang="en-US" sz="800" smtClean="0">
                <a:latin typeface="Century Gothic"/>
              </a:rPr>
              <a:t>1/16/2015</a:t>
            </a:fld>
            <a:endParaRPr lang="en-US" sz="800" dirty="0">
              <a:latin typeface="Century Gothic"/>
            </a:endParaRPr>
          </a:p>
        </p:txBody>
      </p:sp>
      <p:sp>
        <p:nvSpPr>
          <p:cNvPr id="4" name="Footer Placeholder 3"/>
          <p:cNvSpPr>
            <a:spLocks noGrp="1"/>
          </p:cNvSpPr>
          <p:nvPr>
            <p:ph type="ftr" sz="quarter" idx="2"/>
          </p:nvPr>
        </p:nvSpPr>
        <p:spPr>
          <a:xfrm>
            <a:off x="638629" y="6259518"/>
            <a:ext cx="5132444" cy="342900"/>
          </a:xfrm>
          <a:prstGeom prst="rect">
            <a:avLst/>
          </a:prstGeom>
        </p:spPr>
        <p:txBody>
          <a:bodyPr vert="horz" lIns="0" tIns="0" rIns="0" bIns="0" rtlCol="0" anchor="b"/>
          <a:lstStyle>
            <a:lvl1pPr algn="l">
              <a:defRPr sz="1200"/>
            </a:lvl1pPr>
          </a:lstStyle>
          <a:p>
            <a:endParaRPr lang="en-US" sz="800" dirty="0">
              <a:latin typeface="Century Gothic"/>
            </a:endParaRPr>
          </a:p>
        </p:txBody>
      </p:sp>
      <p:sp>
        <p:nvSpPr>
          <p:cNvPr id="5" name="Slide Number Placeholder 4"/>
          <p:cNvSpPr>
            <a:spLocks noGrp="1"/>
          </p:cNvSpPr>
          <p:nvPr>
            <p:ph type="sldNum" sz="quarter" idx="3"/>
          </p:nvPr>
        </p:nvSpPr>
        <p:spPr>
          <a:xfrm>
            <a:off x="7911871" y="6259518"/>
            <a:ext cx="637043" cy="342900"/>
          </a:xfrm>
          <a:prstGeom prst="rect">
            <a:avLst/>
          </a:prstGeom>
        </p:spPr>
        <p:txBody>
          <a:bodyPr vert="horz" lIns="0" tIns="0" rIns="0" bIns="0" rtlCol="0" anchor="b"/>
          <a:lstStyle>
            <a:lvl1pPr algn="r">
              <a:defRPr sz="1200"/>
            </a:lvl1pPr>
          </a:lstStyle>
          <a:p>
            <a:fld id="{4344C2BF-3839-4B8C-8AFF-1C2D0BEC168D}" type="slidenum">
              <a:rPr lang="en-US" sz="800" smtClean="0">
                <a:latin typeface="Century Gothic"/>
              </a:rPr>
              <a:t>‹#›</a:t>
            </a:fld>
            <a:endParaRPr lang="en-US" sz="800" dirty="0">
              <a:latin typeface="Century Gothic"/>
            </a:endParaRPr>
          </a:p>
        </p:txBody>
      </p:sp>
      <p:pic>
        <p:nvPicPr>
          <p:cNvPr id="6" name="Picture 5" descr="SingleEdelmanLogo_rgb.w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6574" y="6364935"/>
            <a:ext cx="846212" cy="345780"/>
          </a:xfrm>
          <a:prstGeom prst="rect">
            <a:avLst/>
          </a:prstGeom>
        </p:spPr>
      </p:pic>
    </p:spTree>
    <p:extLst>
      <p:ext uri="{BB962C8B-B14F-4D97-AF65-F5344CB8AC3E}">
        <p14:creationId xmlns:p14="http://schemas.microsoft.com/office/powerpoint/2010/main" val="681958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88" y="1570038"/>
            <a:ext cx="6700837" cy="3768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80362" y="1568929"/>
            <a:ext cx="2363639" cy="3770282"/>
          </a:xfrm>
          <a:prstGeom prst="rect">
            <a:avLst/>
          </a:prstGeom>
          <a:solidFill>
            <a:schemeClr val="accent6">
              <a:lumMod val="60000"/>
              <a:lumOff val="40000"/>
            </a:schemeClr>
          </a:solidFill>
        </p:spPr>
        <p:txBody>
          <a:bodyPr vert="horz" lIns="182880" tIns="182880" rIns="182880" bIns="18288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quarter" idx="1"/>
          </p:nvPr>
        </p:nvSpPr>
        <p:spPr>
          <a:xfrm>
            <a:off x="6438308" y="6261105"/>
            <a:ext cx="1210848" cy="342900"/>
          </a:xfrm>
          <a:prstGeom prst="rect">
            <a:avLst/>
          </a:prstGeom>
        </p:spPr>
        <p:txBody>
          <a:bodyPr vert="horz" lIns="0" tIns="0" rIns="0" bIns="0" rtlCol="0" anchor="b"/>
          <a:lstStyle>
            <a:lvl1pPr algn="r">
              <a:defRPr sz="1200">
                <a:latin typeface="Century Gothic"/>
              </a:defRPr>
            </a:lvl1pPr>
          </a:lstStyle>
          <a:p>
            <a:fld id="{F85F029C-6D95-48EE-A528-567039001E3D}" type="datetimeFigureOut">
              <a:rPr lang="en-US" sz="800" smtClean="0"/>
              <a:pPr/>
              <a:t>1/16/2015</a:t>
            </a:fld>
            <a:endParaRPr lang="en-US" sz="800" dirty="0"/>
          </a:p>
        </p:txBody>
      </p:sp>
      <p:sp>
        <p:nvSpPr>
          <p:cNvPr id="11" name="Footer Placeholder 3"/>
          <p:cNvSpPr>
            <a:spLocks noGrp="1"/>
          </p:cNvSpPr>
          <p:nvPr>
            <p:ph type="ftr" sz="quarter" idx="4"/>
          </p:nvPr>
        </p:nvSpPr>
        <p:spPr>
          <a:xfrm>
            <a:off x="207024" y="6259518"/>
            <a:ext cx="5564048" cy="342900"/>
          </a:xfrm>
          <a:prstGeom prst="rect">
            <a:avLst/>
          </a:prstGeom>
        </p:spPr>
        <p:txBody>
          <a:bodyPr vert="horz" lIns="0" tIns="0" rIns="0" bIns="0" rtlCol="0" anchor="b"/>
          <a:lstStyle>
            <a:lvl1pPr algn="l">
              <a:defRPr sz="1200">
                <a:latin typeface="Century Gothic"/>
              </a:defRPr>
            </a:lvl1pPr>
          </a:lstStyle>
          <a:p>
            <a:endParaRPr lang="en-US" sz="800" dirty="0"/>
          </a:p>
        </p:txBody>
      </p:sp>
      <p:sp>
        <p:nvSpPr>
          <p:cNvPr id="12" name="Slide Number Placeholder 4"/>
          <p:cNvSpPr>
            <a:spLocks noGrp="1"/>
          </p:cNvSpPr>
          <p:nvPr>
            <p:ph type="sldNum" sz="quarter" idx="5"/>
          </p:nvPr>
        </p:nvSpPr>
        <p:spPr>
          <a:xfrm>
            <a:off x="8216797" y="6259518"/>
            <a:ext cx="637043" cy="342900"/>
          </a:xfrm>
          <a:prstGeom prst="rect">
            <a:avLst/>
          </a:prstGeom>
        </p:spPr>
        <p:txBody>
          <a:bodyPr vert="horz" lIns="0" tIns="0" rIns="0" bIns="0" rtlCol="0" anchor="b"/>
          <a:lstStyle>
            <a:lvl1pPr algn="r">
              <a:defRPr sz="1200">
                <a:latin typeface="Century Gothic"/>
              </a:defRPr>
            </a:lvl1pPr>
          </a:lstStyle>
          <a:p>
            <a:fld id="{4344C2BF-3839-4B8C-8AFF-1C2D0BEC168D}" type="slidenum">
              <a:rPr lang="en-US" sz="800" smtClean="0"/>
              <a:pPr/>
              <a:t>‹#›</a:t>
            </a:fld>
            <a:endParaRPr lang="en-US" sz="800" dirty="0"/>
          </a:p>
        </p:txBody>
      </p:sp>
      <p:pic>
        <p:nvPicPr>
          <p:cNvPr id="13" name="Picture 12" descr="SingleEdelmanLogo_rgb.wmf"/>
          <p:cNvPicPr>
            <a:picLocks noChangeAspect="1"/>
          </p:cNvPicPr>
          <p:nvPr/>
        </p:nvPicPr>
        <p:blipFill>
          <a:blip r:embed="rId2" cstate="print"/>
          <a:stretch>
            <a:fillRect/>
          </a:stretch>
        </p:blipFill>
        <p:spPr>
          <a:xfrm>
            <a:off x="7771501" y="6364935"/>
            <a:ext cx="846212" cy="345780"/>
          </a:xfrm>
          <a:prstGeom prst="rect">
            <a:avLst/>
          </a:prstGeom>
        </p:spPr>
      </p:pic>
    </p:spTree>
    <p:extLst>
      <p:ext uri="{BB962C8B-B14F-4D97-AF65-F5344CB8AC3E}">
        <p14:creationId xmlns:p14="http://schemas.microsoft.com/office/powerpoint/2010/main" val="2713652992"/>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Aft>
        <a:spcPts val="600"/>
      </a:spcAft>
      <a:buClr>
        <a:schemeClr val="bg1"/>
      </a:buClr>
      <a:buSzPct val="25000"/>
      <a:buFont typeface="Arial" pitchFamily="34" charset="0"/>
      <a:buChar char="•"/>
      <a:defRPr sz="1200" kern="1200" cap="none" baseline="0">
        <a:solidFill>
          <a:schemeClr val="tx1"/>
        </a:solidFill>
        <a:latin typeface="Century Gothic"/>
        <a:ea typeface="+mn-ea"/>
        <a:cs typeface="+mn-cs"/>
      </a:defRPr>
    </a:lvl1pPr>
    <a:lvl2pPr marL="36576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2pPr>
    <a:lvl3pPr marL="54864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3pPr>
    <a:lvl4pPr marL="73152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4pPr>
    <a:lvl5pPr marL="91440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de.google.com/p/pythonxy/wiki/Download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tryr.codeschool.com/"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www.rstudio.com/" TargetMode="External"/><Relationship Id="rId4" Type="http://schemas.openxmlformats.org/officeDocument/2006/relationships/hyperlink" Target="http://swirlstats.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a:t>
            </a:fld>
            <a:endParaRPr lang="en-US" sz="800" dirty="0"/>
          </a:p>
        </p:txBody>
      </p:sp>
    </p:spTree>
    <p:extLst>
      <p:ext uri="{BB962C8B-B14F-4D97-AF65-F5344CB8AC3E}">
        <p14:creationId xmlns:p14="http://schemas.microsoft.com/office/powerpoint/2010/main" val="92780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10</a:t>
            </a:fld>
            <a:endParaRPr lang="en-US" sz="800" dirty="0"/>
          </a:p>
        </p:txBody>
      </p:sp>
    </p:spTree>
    <p:extLst>
      <p:ext uri="{BB962C8B-B14F-4D97-AF65-F5344CB8AC3E}">
        <p14:creationId xmlns:p14="http://schemas.microsoft.com/office/powerpoint/2010/main" val="427527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None/>
              <a:tabLst/>
              <a:defRPr/>
            </a:pPr>
            <a:r>
              <a:rPr lang="en-US" sz="1200" kern="1200" cap="none" baseline="0" dirty="0" smtClean="0">
                <a:solidFill>
                  <a:schemeClr val="tx1"/>
                </a:solidFill>
                <a:effectLst/>
                <a:latin typeface="Century Gothic"/>
                <a:ea typeface="+mn-ea"/>
                <a:cs typeface="+mn-cs"/>
              </a:rPr>
              <a:t>At the most basic level, we need to download and install Python &amp; a text editor, so we can write &amp; save programs. Python can be run through the command line interface.</a:t>
            </a:r>
            <a:endParaRPr lang="en-US" baseline="0" dirty="0" smtClean="0"/>
          </a:p>
          <a:p>
            <a:pPr>
              <a:buNone/>
            </a:pPr>
            <a:endParaRPr lang="en-US" baseline="0" dirty="0" smtClean="0"/>
          </a:p>
          <a:p>
            <a:pPr>
              <a:buNone/>
            </a:pPr>
            <a:r>
              <a:rPr lang="en-US" baseline="0" dirty="0" smtClean="0"/>
              <a:t>IDEs are made to have all the things that programmers need in one place. For example, they usually include the actual program, built in text editors, debuggers, the most popular modules come pre-installed. </a:t>
            </a:r>
          </a:p>
          <a:p>
            <a:pPr>
              <a:buNone/>
            </a:pPr>
            <a:endParaRPr lang="en-US" baseline="0" dirty="0" smtClean="0"/>
          </a:p>
          <a:p>
            <a:pPr>
              <a:buNone/>
            </a:pPr>
            <a:r>
              <a:rPr lang="en-US" sz="1200" u="sng" kern="1200" cap="none" baseline="0" dirty="0" smtClean="0">
                <a:solidFill>
                  <a:schemeClr val="tx1"/>
                </a:solidFill>
                <a:effectLst/>
                <a:latin typeface="Century Gothic"/>
                <a:ea typeface="+mn-ea"/>
                <a:cs typeface="+mn-cs"/>
                <a:hlinkClick r:id="rId3"/>
              </a:rPr>
              <a:t>Python (XY)</a:t>
            </a:r>
            <a:r>
              <a:rPr lang="en-US" sz="1200" kern="1200" cap="none" baseline="0" dirty="0" smtClean="0">
                <a:solidFill>
                  <a:schemeClr val="tx1"/>
                </a:solidFill>
                <a:effectLst/>
                <a:latin typeface="Century Gothic"/>
                <a:ea typeface="+mn-ea"/>
                <a:cs typeface="+mn-cs"/>
              </a:rPr>
              <a:t> is a free scientific &amp; engineering development software for numerical computations, data analysis and data visualization. Basically Python XY installs Python 2.7 plus a text editor &amp; interpreter and many popular data analysis modules are preinstalled. A time saver, but this file is super big and can take 30 min-1 hour to download. </a:t>
            </a:r>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11</a:t>
            </a:fld>
            <a:endParaRPr lang="en-US" sz="800" dirty="0"/>
          </a:p>
        </p:txBody>
      </p:sp>
    </p:spTree>
    <p:extLst>
      <p:ext uri="{BB962C8B-B14F-4D97-AF65-F5344CB8AC3E}">
        <p14:creationId xmlns:p14="http://schemas.microsoft.com/office/powerpoint/2010/main" val="162941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r>
              <a:rPr lang="en-US" baseline="0" dirty="0" smtClean="0"/>
              <a:t> To the left you’ll see what it looks like if you’re just working in the Command Line Interface and writing programs in the Text Editor. The Command Line is like Windows Explorer- you can navigate your computer’s folders &amp; run programs through it. It’s just a text based interface instead of graphical. </a:t>
            </a:r>
          </a:p>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r>
              <a:rPr lang="en-US" baseline="0" dirty="0" smtClean="0"/>
              <a:t>Text editors are like Microsoft Word for programs. As you’re writing a program, the editor will highlight any mistakes you make. Super helpful. </a:t>
            </a:r>
          </a:p>
          <a:p>
            <a:pPr>
              <a:buNone/>
            </a:pPr>
            <a:endParaRPr lang="en-US" baseline="0" dirty="0" smtClean="0"/>
          </a:p>
          <a:p>
            <a:r>
              <a:rPr lang="en-US" baseline="0" dirty="0" smtClean="0"/>
              <a:t>To the right is what happens when you launch </a:t>
            </a:r>
            <a:r>
              <a:rPr lang="en-US" baseline="0" dirty="0" err="1" smtClean="0"/>
              <a:t>Spyder</a:t>
            </a:r>
            <a:r>
              <a:rPr lang="en-US" baseline="0" dirty="0" smtClean="0"/>
              <a:t>, the programming environment that comes with the Python (</a:t>
            </a:r>
            <a:r>
              <a:rPr lang="en-US" baseline="0" dirty="0" err="1" smtClean="0"/>
              <a:t>x,y</a:t>
            </a:r>
            <a:r>
              <a:rPr lang="en-US" baseline="0" dirty="0" smtClean="0"/>
              <a:t>) package. You’ve got your text editor, a console that mimics the command line/Terminal and a debugger. It’s customizable, so you can add and subtract other features. For example, a history of your last steps, or a list of the variables that you created. Just a quick note- the console can’t do everything Terminal does. You will need to use the Terminal to install modules. </a:t>
            </a:r>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12</a:t>
            </a:fld>
            <a:endParaRPr lang="en-US" sz="800" dirty="0"/>
          </a:p>
        </p:txBody>
      </p:sp>
    </p:spTree>
    <p:extLst>
      <p:ext uri="{BB962C8B-B14F-4D97-AF65-F5344CB8AC3E}">
        <p14:creationId xmlns:p14="http://schemas.microsoft.com/office/powerpoint/2010/main" val="190411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a:buNone/>
            </a:pPr>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13</a:t>
            </a:fld>
            <a:endParaRPr lang="en-US" sz="800" dirty="0"/>
          </a:p>
        </p:txBody>
      </p:sp>
    </p:spTree>
    <p:extLst>
      <p:ext uri="{BB962C8B-B14F-4D97-AF65-F5344CB8AC3E}">
        <p14:creationId xmlns:p14="http://schemas.microsoft.com/office/powerpoint/2010/main" val="3067962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dirty="0" smtClean="0"/>
              <a:t>You can install modules manually by downloading them (watch where you save the file!). Then you navigate to the folder using</a:t>
            </a:r>
            <a:r>
              <a:rPr lang="en-US" sz="1200" baseline="0" dirty="0" smtClean="0"/>
              <a:t> the </a:t>
            </a:r>
            <a:r>
              <a:rPr lang="en-US" sz="1200" dirty="0" smtClean="0"/>
              <a:t>Command Line and run the installation</a:t>
            </a:r>
            <a:r>
              <a:rPr lang="en-US" sz="1200" baseline="0" dirty="0" smtClean="0"/>
              <a:t> command.</a:t>
            </a:r>
            <a:r>
              <a:rPr lang="en-US" sz="1200" dirty="0" smtClean="0"/>
              <a:t> </a:t>
            </a:r>
          </a:p>
          <a:p>
            <a:pPr>
              <a:buNone/>
            </a:pPr>
            <a:endParaRPr lang="en-US" sz="1200" dirty="0" smtClean="0"/>
          </a:p>
          <a:p>
            <a:r>
              <a:rPr lang="en-US" sz="1200" dirty="0" smtClean="0"/>
              <a:t>In the example lines above, the program foo-1.0 was downloaded into the Temp folder. We navigate there in the Command</a:t>
            </a:r>
            <a:r>
              <a:rPr lang="en-US" sz="1200" baseline="0" dirty="0" smtClean="0"/>
              <a:t> line, using “cd” and “cd..” to get to the folder that we want. Then to run the program we type python setup.py install </a:t>
            </a:r>
          </a:p>
          <a:p>
            <a:r>
              <a:rPr lang="en-US" sz="1200" baseline="0" dirty="0" smtClean="0"/>
              <a:t>Another option is to download the module Pip, which makes future module installation much easier. You won’t have to manually download the module file and navigate to the exact folder, etc. Pip searches for the module you name, then downloads &amp; installs it. Pip also helps you uninstall programs. Pip has to be used from the command line.</a:t>
            </a:r>
            <a:endParaRPr lang="en-US" sz="120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14</a:t>
            </a:fld>
            <a:endParaRPr lang="en-US" sz="800" dirty="0"/>
          </a:p>
        </p:txBody>
      </p:sp>
    </p:spTree>
    <p:extLst>
      <p:ext uri="{BB962C8B-B14F-4D97-AF65-F5344CB8AC3E}">
        <p14:creationId xmlns:p14="http://schemas.microsoft.com/office/powerpoint/2010/main" val="331137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a:buNone/>
            </a:pPr>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15</a:t>
            </a:fld>
            <a:endParaRPr lang="en-US" sz="800" dirty="0"/>
          </a:p>
        </p:txBody>
      </p:sp>
    </p:spTree>
    <p:extLst>
      <p:ext uri="{BB962C8B-B14F-4D97-AF65-F5344CB8AC3E}">
        <p14:creationId xmlns:p14="http://schemas.microsoft.com/office/powerpoint/2010/main" val="3709507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16</a:t>
            </a:fld>
            <a:endParaRPr lang="en-US" sz="800" dirty="0"/>
          </a:p>
        </p:txBody>
      </p:sp>
    </p:spTree>
    <p:extLst>
      <p:ext uri="{BB962C8B-B14F-4D97-AF65-F5344CB8AC3E}">
        <p14:creationId xmlns:p14="http://schemas.microsoft.com/office/powerpoint/2010/main" val="2482057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kern="1200" cap="none" baseline="0" dirty="0" smtClean="0">
                <a:solidFill>
                  <a:schemeClr val="tx1"/>
                </a:solidFill>
                <a:effectLst/>
                <a:latin typeface="Century Gothic"/>
                <a:ea typeface="+mn-ea"/>
                <a:cs typeface="+mn-cs"/>
              </a:rPr>
              <a:t>It’s not only tech companies with APIs. Large companies such as Walgreens or FedEx offer APIs. Media companies such as the New York Times or NPR. There is also a large government presence. In fact, the US has an official API strategy. </a:t>
            </a:r>
          </a:p>
          <a:p>
            <a:endParaRPr lang="en-US" sz="1200" kern="1200" cap="none" baseline="0" dirty="0" smtClean="0">
              <a:solidFill>
                <a:schemeClr val="tx1"/>
              </a:solidFill>
              <a:effectLst/>
              <a:latin typeface="Century Gothic"/>
              <a:ea typeface="+mn-ea"/>
              <a:cs typeface="+mn-cs"/>
            </a:endParaRPr>
          </a:p>
          <a:p>
            <a:r>
              <a:rPr lang="en-US" sz="1200" kern="1200" cap="none" baseline="0" dirty="0" smtClean="0">
                <a:solidFill>
                  <a:schemeClr val="tx1"/>
                </a:solidFill>
                <a:effectLst/>
                <a:latin typeface="Century Gothic"/>
                <a:ea typeface="+mn-ea"/>
                <a:cs typeface="+mn-cs"/>
              </a:rPr>
              <a:t>Each API offers access to different metrics, so be sure to read the API’s Developer Documentation to understand what’s available, and what the limits are. </a:t>
            </a:r>
          </a:p>
          <a:p>
            <a:endParaRPr lang="en-US" sz="1200" kern="1200" cap="none" baseline="0" dirty="0" smtClean="0">
              <a:solidFill>
                <a:schemeClr val="tx1"/>
              </a:solidFill>
              <a:effectLst/>
              <a:latin typeface="Century Gothic"/>
              <a:ea typeface="+mn-ea"/>
              <a:cs typeface="+mn-cs"/>
            </a:endParaRPr>
          </a:p>
          <a:p>
            <a:r>
              <a:rPr lang="en-US" dirty="0" smtClean="0"/>
              <a:t>If</a:t>
            </a:r>
            <a:r>
              <a:rPr lang="en-US" baseline="0" dirty="0" smtClean="0"/>
              <a:t> you want to figure out what’s possible to pull, search for the API, and read the developer documentation. </a:t>
            </a:r>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17</a:t>
            </a:fld>
            <a:endParaRPr lang="en-US" sz="800" dirty="0"/>
          </a:p>
        </p:txBody>
      </p:sp>
    </p:spTree>
    <p:extLst>
      <p:ext uri="{BB962C8B-B14F-4D97-AF65-F5344CB8AC3E}">
        <p14:creationId xmlns:p14="http://schemas.microsoft.com/office/powerpoint/2010/main" val="575017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kern="1200" cap="none" baseline="0" dirty="0" smtClean="0">
                <a:solidFill>
                  <a:schemeClr val="tx1"/>
                </a:solidFill>
                <a:effectLst/>
                <a:latin typeface="Century Gothic"/>
                <a:ea typeface="+mn-ea"/>
                <a:cs typeface="+mn-cs"/>
              </a:rPr>
              <a:t> Let’s look at the Developer documentation for Twitter. Here you’ll see for example that when you use the Get Trends function you will receive a response that is in the “JSON” format. Also we can see that using this feature requires authentication. There is a limit to how many times you can ping the Twitter API for this data. In this case, 15 times per 15 min.</a:t>
            </a:r>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18</a:t>
            </a:fld>
            <a:endParaRPr lang="en-US" sz="800" dirty="0"/>
          </a:p>
        </p:txBody>
      </p:sp>
    </p:spTree>
    <p:extLst>
      <p:ext uri="{BB962C8B-B14F-4D97-AF65-F5344CB8AC3E}">
        <p14:creationId xmlns:p14="http://schemas.microsoft.com/office/powerpoint/2010/main" val="1240107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kern="1200" cap="none" baseline="0" dirty="0" smtClean="0">
                <a:solidFill>
                  <a:schemeClr val="tx1"/>
                </a:solidFill>
                <a:effectLst/>
                <a:latin typeface="Century Gothic"/>
                <a:ea typeface="+mn-ea"/>
                <a:cs typeface="+mn-cs"/>
              </a:rPr>
              <a:t>The main functionality of </a:t>
            </a:r>
            <a:r>
              <a:rPr lang="en-US" sz="1200" kern="1200" cap="none" baseline="0" dirty="0" err="1" smtClean="0">
                <a:solidFill>
                  <a:schemeClr val="tx1"/>
                </a:solidFill>
                <a:effectLst/>
                <a:latin typeface="Century Gothic"/>
                <a:ea typeface="+mn-ea"/>
                <a:cs typeface="+mn-cs"/>
              </a:rPr>
              <a:t>GitHub</a:t>
            </a:r>
            <a:r>
              <a:rPr lang="en-US" sz="1200" kern="1200" cap="none" baseline="0" dirty="0" smtClean="0">
                <a:solidFill>
                  <a:schemeClr val="tx1"/>
                </a:solidFill>
                <a:effectLst/>
                <a:latin typeface="Century Gothic"/>
                <a:ea typeface="+mn-ea"/>
                <a:cs typeface="+mn-cs"/>
              </a:rPr>
              <a:t> is “forking” – this is copying a repository from one user’s account to another. This enables you to take a project that you don’t have write access to and modify it under your own account. </a:t>
            </a:r>
          </a:p>
          <a:p>
            <a:r>
              <a:rPr lang="en-US" sz="1200" kern="1200" cap="none" baseline="0" dirty="0" smtClean="0">
                <a:solidFill>
                  <a:schemeClr val="tx1"/>
                </a:solidFill>
                <a:effectLst/>
                <a:latin typeface="Century Gothic"/>
                <a:ea typeface="+mn-ea"/>
                <a:cs typeface="+mn-cs"/>
              </a:rPr>
              <a:t>If you make changes that you would like to share, you can send a notification called a “pull request” to the original code owner. That user can then easily merge the changes found in your version with their version.</a:t>
            </a:r>
          </a:p>
          <a:p>
            <a:endParaRPr lang="en-US" sz="1200" kern="1200" cap="none" baseline="0" dirty="0" smtClean="0">
              <a:solidFill>
                <a:schemeClr val="tx1"/>
              </a:solidFill>
              <a:effectLst/>
              <a:latin typeface="Century Gothic"/>
              <a:ea typeface="+mn-ea"/>
              <a:cs typeface="+mn-cs"/>
            </a:endParaRPr>
          </a:p>
          <a:p>
            <a:r>
              <a:rPr lang="en-US" sz="1200" kern="1200" cap="none" baseline="0" dirty="0" err="1" smtClean="0">
                <a:solidFill>
                  <a:schemeClr val="tx1"/>
                </a:solidFill>
                <a:effectLst/>
                <a:latin typeface="Century Gothic"/>
                <a:ea typeface="+mn-ea"/>
                <a:cs typeface="+mn-cs"/>
              </a:rPr>
              <a:t>GitHub</a:t>
            </a:r>
            <a:r>
              <a:rPr lang="en-US" sz="1200" kern="1200" cap="none" baseline="0" dirty="0" smtClean="0">
                <a:solidFill>
                  <a:schemeClr val="tx1"/>
                </a:solidFill>
                <a:effectLst/>
                <a:latin typeface="Century Gothic"/>
                <a:ea typeface="+mn-ea"/>
                <a:cs typeface="+mn-cs"/>
              </a:rPr>
              <a:t> is useful for figuring out if somebody’s already written out the code you need. Also it can help you figure out which module you should dl, which is great because a lot of social media modules have the incredibly similar names: python twitter, twitter python, etc. </a:t>
            </a:r>
          </a:p>
          <a:p>
            <a:endParaRPr lang="en-US" sz="1200" kern="1200" cap="none" baseline="0" dirty="0" smtClean="0">
              <a:solidFill>
                <a:schemeClr val="tx1"/>
              </a:solidFill>
              <a:effectLst/>
              <a:latin typeface="Century Gothic"/>
              <a:ea typeface="+mn-ea"/>
              <a:cs typeface="+mn-cs"/>
            </a:endParaRPr>
          </a:p>
          <a:p>
            <a:r>
              <a:rPr lang="en-US" sz="1200" kern="1200" cap="none" baseline="0" dirty="0" smtClean="0">
                <a:solidFill>
                  <a:schemeClr val="tx1"/>
                </a:solidFill>
                <a:effectLst/>
                <a:latin typeface="Century Gothic"/>
                <a:ea typeface="+mn-ea"/>
                <a:cs typeface="+mn-cs"/>
              </a:rPr>
              <a:t>So in the example above on the right, I’ve searched for any Twitter programs that use python. There are 978 options. I can click through each to learn more about the program.</a:t>
            </a:r>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19</a:t>
            </a:fld>
            <a:endParaRPr lang="en-US" sz="800" dirty="0"/>
          </a:p>
        </p:txBody>
      </p:sp>
    </p:spTree>
    <p:extLst>
      <p:ext uri="{BB962C8B-B14F-4D97-AF65-F5344CB8AC3E}">
        <p14:creationId xmlns:p14="http://schemas.microsoft.com/office/powerpoint/2010/main" val="3633888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a:t>
            </a:fld>
            <a:endParaRPr lang="en-US" sz="800" dirty="0"/>
          </a:p>
        </p:txBody>
      </p:sp>
    </p:spTree>
    <p:extLst>
      <p:ext uri="{BB962C8B-B14F-4D97-AF65-F5344CB8AC3E}">
        <p14:creationId xmlns:p14="http://schemas.microsoft.com/office/powerpoint/2010/main" val="385374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dirty="0" smtClean="0"/>
              <a:t>Here is the documentation for the module “Python Twitter”</a:t>
            </a:r>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20</a:t>
            </a:fld>
            <a:endParaRPr lang="en-US" sz="800" dirty="0"/>
          </a:p>
        </p:txBody>
      </p:sp>
    </p:spTree>
    <p:extLst>
      <p:ext uri="{BB962C8B-B14F-4D97-AF65-F5344CB8AC3E}">
        <p14:creationId xmlns:p14="http://schemas.microsoft.com/office/powerpoint/2010/main" val="105115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21</a:t>
            </a:fld>
            <a:endParaRPr lang="en-US" sz="800" dirty="0"/>
          </a:p>
        </p:txBody>
      </p:sp>
    </p:spTree>
    <p:extLst>
      <p:ext uri="{BB962C8B-B14F-4D97-AF65-F5344CB8AC3E}">
        <p14:creationId xmlns:p14="http://schemas.microsoft.com/office/powerpoint/2010/main" val="20547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22</a:t>
            </a:fld>
            <a:endParaRPr lang="en-US" sz="800" dirty="0"/>
          </a:p>
        </p:txBody>
      </p:sp>
    </p:spTree>
    <p:extLst>
      <p:ext uri="{BB962C8B-B14F-4D97-AF65-F5344CB8AC3E}">
        <p14:creationId xmlns:p14="http://schemas.microsoft.com/office/powerpoint/2010/main" val="273341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23</a:t>
            </a:fld>
            <a:endParaRPr lang="en-US" sz="800" dirty="0"/>
          </a:p>
        </p:txBody>
      </p:sp>
    </p:spTree>
    <p:extLst>
      <p:ext uri="{BB962C8B-B14F-4D97-AF65-F5344CB8AC3E}">
        <p14:creationId xmlns:p14="http://schemas.microsoft.com/office/powerpoint/2010/main" val="3558482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lvl="1"/>
            <a:r>
              <a:rPr lang="en-US" sz="1200" b="1" kern="1200" dirty="0" smtClean="0">
                <a:solidFill>
                  <a:schemeClr val="tx1"/>
                </a:solidFill>
                <a:effectLst/>
                <a:latin typeface="Century Gothic"/>
                <a:ea typeface="+mn-ea"/>
                <a:cs typeface="+mn-cs"/>
              </a:rPr>
              <a:t>R</a:t>
            </a:r>
            <a:r>
              <a:rPr lang="en-US" sz="1200" kern="1200" dirty="0" smtClean="0">
                <a:solidFill>
                  <a:schemeClr val="tx1"/>
                </a:solidFill>
                <a:effectLst/>
                <a:latin typeface="Century Gothic"/>
                <a:ea typeface="+mn-ea"/>
                <a:cs typeface="+mn-cs"/>
              </a:rPr>
              <a:t>- R is a language &amp; environment for statistical computing and graphics (often used by academics). Generally R is used for </a:t>
            </a:r>
            <a:r>
              <a:rPr lang="en-US" sz="1200" u="sng" kern="1200" dirty="0" smtClean="0">
                <a:solidFill>
                  <a:schemeClr val="tx1"/>
                </a:solidFill>
                <a:effectLst/>
                <a:latin typeface="Century Gothic"/>
                <a:ea typeface="+mn-ea"/>
                <a:cs typeface="+mn-cs"/>
              </a:rPr>
              <a:t>cleaning, analyzing and visualizing data</a:t>
            </a:r>
            <a:r>
              <a:rPr lang="en-US" sz="1200" kern="1200" dirty="0" smtClean="0">
                <a:solidFill>
                  <a:schemeClr val="tx1"/>
                </a:solidFill>
                <a:effectLst/>
                <a:latin typeface="Century Gothic"/>
                <a:ea typeface="+mn-ea"/>
                <a:cs typeface="+mn-cs"/>
              </a:rPr>
              <a:t>. You can also pull data with R too, but that’s not what it’s famous for. R has a huge open source module library, so what you’re looking for might already have been created. R has a reputation for being hard to learn. </a:t>
            </a:r>
          </a:p>
          <a:p>
            <a:pPr lvl="2"/>
            <a:r>
              <a:rPr lang="en-US" sz="1200" u="sng" kern="1200" dirty="0" err="1" smtClean="0">
                <a:solidFill>
                  <a:schemeClr val="tx1"/>
                </a:solidFill>
                <a:effectLst/>
                <a:latin typeface="Century Gothic"/>
                <a:ea typeface="+mn-ea"/>
                <a:cs typeface="+mn-cs"/>
                <a:hlinkClick r:id="rId3"/>
              </a:rPr>
              <a:t>CodeSchool</a:t>
            </a:r>
            <a:r>
              <a:rPr lang="en-US" sz="1200" kern="1200" dirty="0" smtClean="0">
                <a:solidFill>
                  <a:schemeClr val="tx1"/>
                </a:solidFill>
                <a:effectLst/>
                <a:latin typeface="Century Gothic"/>
                <a:ea typeface="+mn-ea"/>
                <a:cs typeface="+mn-cs"/>
              </a:rPr>
              <a:t>- A pirate themed tutorial within a web browser, no need to download anything. Free.</a:t>
            </a:r>
          </a:p>
          <a:p>
            <a:pPr lvl="2"/>
            <a:r>
              <a:rPr lang="en-US" sz="1200" u="sng" kern="1200" dirty="0" smtClean="0">
                <a:solidFill>
                  <a:schemeClr val="tx1"/>
                </a:solidFill>
                <a:effectLst/>
                <a:latin typeface="Century Gothic"/>
                <a:ea typeface="+mn-ea"/>
                <a:cs typeface="+mn-cs"/>
                <a:hlinkClick r:id="rId4"/>
              </a:rPr>
              <a:t>Swirl</a:t>
            </a:r>
            <a:r>
              <a:rPr lang="en-US" sz="1200" kern="1200" dirty="0" smtClean="0">
                <a:solidFill>
                  <a:schemeClr val="tx1"/>
                </a:solidFill>
                <a:effectLst/>
                <a:latin typeface="Century Gothic"/>
                <a:ea typeface="+mn-ea"/>
                <a:cs typeface="+mn-cs"/>
              </a:rPr>
              <a:t>- This is a module that you install that teaches you R within R. Free.</a:t>
            </a:r>
          </a:p>
          <a:p>
            <a:pPr lvl="2"/>
            <a:r>
              <a:rPr lang="en-US" sz="1200" kern="1200" dirty="0" smtClean="0">
                <a:solidFill>
                  <a:schemeClr val="tx1"/>
                </a:solidFill>
                <a:effectLst/>
                <a:latin typeface="Century Gothic"/>
                <a:ea typeface="+mn-ea"/>
                <a:cs typeface="+mn-cs"/>
              </a:rPr>
              <a:t>If you decide to learn R, be sure to </a:t>
            </a:r>
            <a:r>
              <a:rPr lang="en-US" sz="1200" u="sng" kern="1200" dirty="0" smtClean="0">
                <a:solidFill>
                  <a:schemeClr val="tx1"/>
                </a:solidFill>
                <a:effectLst/>
                <a:latin typeface="Century Gothic"/>
                <a:ea typeface="+mn-ea"/>
                <a:cs typeface="+mn-cs"/>
                <a:hlinkClick r:id="rId5"/>
              </a:rPr>
              <a:t>download </a:t>
            </a:r>
            <a:r>
              <a:rPr lang="en-US" sz="1200" u="sng" kern="1200" dirty="0" err="1" smtClean="0">
                <a:solidFill>
                  <a:schemeClr val="tx1"/>
                </a:solidFill>
                <a:effectLst/>
                <a:latin typeface="Century Gothic"/>
                <a:ea typeface="+mn-ea"/>
                <a:cs typeface="+mn-cs"/>
                <a:hlinkClick r:id="rId5"/>
              </a:rPr>
              <a:t>RStudio</a:t>
            </a:r>
            <a:r>
              <a:rPr lang="en-US" sz="1200" kern="1200" dirty="0" smtClean="0">
                <a:solidFill>
                  <a:schemeClr val="tx1"/>
                </a:solidFill>
                <a:effectLst/>
                <a:latin typeface="Century Gothic"/>
                <a:ea typeface="+mn-ea"/>
                <a:cs typeface="+mn-cs"/>
              </a:rPr>
              <a:t>! It’s a much nicer environment to work in.</a:t>
            </a:r>
          </a:p>
          <a:p>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24</a:t>
            </a:fld>
            <a:endParaRPr lang="en-US" sz="800" dirty="0"/>
          </a:p>
        </p:txBody>
      </p:sp>
    </p:spTree>
    <p:extLst>
      <p:ext uri="{BB962C8B-B14F-4D97-AF65-F5344CB8AC3E}">
        <p14:creationId xmlns:p14="http://schemas.microsoft.com/office/powerpoint/2010/main" val="153351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3</a:t>
            </a:fld>
            <a:endParaRPr lang="en-US" sz="800" dirty="0"/>
          </a:p>
        </p:txBody>
      </p:sp>
    </p:spTree>
    <p:extLst>
      <p:ext uri="{BB962C8B-B14F-4D97-AF65-F5344CB8AC3E}">
        <p14:creationId xmlns:p14="http://schemas.microsoft.com/office/powerpoint/2010/main" val="278958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smtClean="0"/>
          </a:p>
          <a:p>
            <a:r>
              <a:rPr lang="en-US" dirty="0" smtClean="0"/>
              <a:t>Python</a:t>
            </a:r>
            <a:r>
              <a:rPr lang="en-US" baseline="0" dirty="0" smtClean="0"/>
              <a:t> is a popular &amp; (relatively) easy to learn programming language. It was created in the late 80s and is named after the comedy troupe Monty Python. </a:t>
            </a:r>
          </a:p>
          <a:p>
            <a:endParaRPr lang="en-US" baseline="0" dirty="0" smtClean="0"/>
          </a:p>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r>
              <a:rPr lang="en-US" dirty="0" smtClean="0"/>
              <a:t>You can use Python to pull, clean, analyze and visualize data. </a:t>
            </a:r>
            <a:r>
              <a:rPr lang="en-US" baseline="0" dirty="0" smtClean="0"/>
              <a:t>And in our case, we can write scripts that automate things that would be a total pain in Excel. Pulling &amp; storing data, querying data, etc. </a:t>
            </a:r>
            <a:r>
              <a:rPr lang="en-US" dirty="0" smtClean="0"/>
              <a:t>You</a:t>
            </a:r>
            <a:r>
              <a:rPr lang="en-US" baseline="0" dirty="0" smtClean="0"/>
              <a:t> can also do this with R, but R has a steeper learning curve, so I’ll touch on R at the end. </a:t>
            </a:r>
          </a:p>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4</a:t>
            </a:fld>
            <a:endParaRPr lang="en-US" sz="800" dirty="0"/>
          </a:p>
        </p:txBody>
      </p:sp>
    </p:spTree>
    <p:extLst>
      <p:ext uri="{BB962C8B-B14F-4D97-AF65-F5344CB8AC3E}">
        <p14:creationId xmlns:p14="http://schemas.microsoft.com/office/powerpoint/2010/main" val="110078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5</a:t>
            </a:fld>
            <a:endParaRPr lang="en-US" sz="800" dirty="0"/>
          </a:p>
        </p:txBody>
      </p:sp>
    </p:spTree>
    <p:extLst>
      <p:ext uri="{BB962C8B-B14F-4D97-AF65-F5344CB8AC3E}">
        <p14:creationId xmlns:p14="http://schemas.microsoft.com/office/powerpoint/2010/main" val="390271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6</a:t>
            </a:fld>
            <a:endParaRPr lang="en-US" sz="800" dirty="0"/>
          </a:p>
        </p:txBody>
      </p:sp>
    </p:spTree>
    <p:extLst>
      <p:ext uri="{BB962C8B-B14F-4D97-AF65-F5344CB8AC3E}">
        <p14:creationId xmlns:p14="http://schemas.microsoft.com/office/powerpoint/2010/main" val="200784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7</a:t>
            </a:fld>
            <a:endParaRPr lang="en-US" sz="800" dirty="0"/>
          </a:p>
        </p:txBody>
      </p:sp>
    </p:spTree>
    <p:extLst>
      <p:ext uri="{BB962C8B-B14F-4D97-AF65-F5344CB8AC3E}">
        <p14:creationId xmlns:p14="http://schemas.microsoft.com/office/powerpoint/2010/main" val="247239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8</a:t>
            </a:fld>
            <a:endParaRPr lang="en-US" sz="800" dirty="0"/>
          </a:p>
        </p:txBody>
      </p:sp>
    </p:spTree>
    <p:extLst>
      <p:ext uri="{BB962C8B-B14F-4D97-AF65-F5344CB8AC3E}">
        <p14:creationId xmlns:p14="http://schemas.microsoft.com/office/powerpoint/2010/main" val="200708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9</a:t>
            </a:fld>
            <a:endParaRPr lang="en-US" sz="800" dirty="0"/>
          </a:p>
        </p:txBody>
      </p:sp>
    </p:spTree>
    <p:extLst>
      <p:ext uri="{BB962C8B-B14F-4D97-AF65-F5344CB8AC3E}">
        <p14:creationId xmlns:p14="http://schemas.microsoft.com/office/powerpoint/2010/main" val="3596221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Digital">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1296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ctrTitle"/>
          </p:nvPr>
        </p:nvSpPr>
        <p:spPr bwMode="white">
          <a:xfrm>
            <a:off x="1272096" y="4273869"/>
            <a:ext cx="10135566" cy="1152262"/>
          </a:xfrm>
        </p:spPr>
        <p:txBody>
          <a:bodyPr anchor="b">
            <a:normAutofit/>
          </a:bodyPr>
          <a:lstStyle>
            <a:lvl1pPr>
              <a:defRPr sz="5400">
                <a:solidFill>
                  <a:schemeClr val="accent3"/>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white">
          <a:xfrm>
            <a:off x="1272096" y="5559911"/>
            <a:ext cx="10145204" cy="924489"/>
          </a:xfrm>
        </p:spPr>
        <p:txBody>
          <a:bodyPr/>
          <a:lstStyle>
            <a:lvl1pPr marL="0" indent="0" algn="l">
              <a:buNone/>
              <a:defRPr sz="3200" cap="all">
                <a:solidFill>
                  <a:schemeClr val="tx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dirty="0"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chemeClr val="tx1"/>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pic>
        <p:nvPicPr>
          <p:cNvPr id="8" name="Picture 7" descr="sparkle-2.ai"/>
          <p:cNvPicPr>
            <a:picLocks noChangeAspect="1"/>
          </p:cNvPicPr>
          <p:nvPr userDrawn="1"/>
        </p:nvPicPr>
        <p:blipFill rotWithShape="1">
          <a:blip r:embed="rId2" cstate="email">
            <a:extLst>
              <a:ext uri="{28A0092B-C50C-407E-A947-70E740481C1C}">
                <a14:useLocalDpi xmlns:a14="http://schemas.microsoft.com/office/drawing/2010/main"/>
              </a:ext>
            </a:extLst>
          </a:blip>
          <a:srcRect l="-11181" r="30202"/>
          <a:stretch/>
        </p:blipFill>
        <p:spPr>
          <a:xfrm>
            <a:off x="6504793" y="0"/>
            <a:ext cx="11804374" cy="10287000"/>
          </a:xfrm>
          <a:prstGeom prst="rect">
            <a:avLst/>
          </a:prstGeom>
        </p:spPr>
      </p:pic>
      <p:pic>
        <p:nvPicPr>
          <p:cNvPr id="11" name="Picture 10" descr="edelman_digital_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8763" y="8632466"/>
            <a:ext cx="3824058" cy="1062493"/>
          </a:xfrm>
          <a:prstGeom prst="rect">
            <a:avLst/>
          </a:prstGeom>
          <a:effectLst/>
        </p:spPr>
      </p:pic>
    </p:spTree>
    <p:extLst>
      <p:ext uri="{BB962C8B-B14F-4D97-AF65-F5344CB8AC3E}">
        <p14:creationId xmlns:p14="http://schemas.microsoft.com/office/powerpoint/2010/main" val="420591476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Divid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
        <p:nvSpPr>
          <p:cNvPr id="3" name="Right Triangle 2"/>
          <p:cNvSpPr/>
          <p:nvPr userDrawn="1"/>
        </p:nvSpPr>
        <p:spPr>
          <a:xfrm rot="16200000">
            <a:off x="17486198" y="9479152"/>
            <a:ext cx="623119" cy="62311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a:endParaRPr>
          </a:p>
        </p:txBody>
      </p:sp>
    </p:spTree>
    <p:extLst>
      <p:ext uri="{BB962C8B-B14F-4D97-AF65-F5344CB8AC3E}">
        <p14:creationId xmlns:p14="http://schemas.microsoft.com/office/powerpoint/2010/main" val="334993330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nk Divi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
        <p:nvSpPr>
          <p:cNvPr id="3" name="Right Triangle 2"/>
          <p:cNvSpPr/>
          <p:nvPr userDrawn="1"/>
        </p:nvSpPr>
        <p:spPr>
          <a:xfrm rot="16200000">
            <a:off x="17486198" y="9479152"/>
            <a:ext cx="623119" cy="62311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a:endParaRPr>
          </a:p>
        </p:txBody>
      </p:sp>
    </p:spTree>
    <p:extLst>
      <p:ext uri="{BB962C8B-B14F-4D97-AF65-F5344CB8AC3E}">
        <p14:creationId xmlns:p14="http://schemas.microsoft.com/office/powerpoint/2010/main" val="334993330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urple 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
        <p:nvSpPr>
          <p:cNvPr id="3" name="Right Triangle 2"/>
          <p:cNvSpPr/>
          <p:nvPr userDrawn="1"/>
        </p:nvSpPr>
        <p:spPr>
          <a:xfrm rot="16200000">
            <a:off x="17486198" y="9479152"/>
            <a:ext cx="623119" cy="62311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a:endParaRPr>
          </a:p>
        </p:txBody>
      </p:sp>
    </p:spTree>
    <p:extLst>
      <p:ext uri="{BB962C8B-B14F-4D97-AF65-F5344CB8AC3E}">
        <p14:creationId xmlns:p14="http://schemas.microsoft.com/office/powerpoint/2010/main" val="334993330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range Divider">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
        <p:nvSpPr>
          <p:cNvPr id="3" name="Right Triangle 2"/>
          <p:cNvSpPr/>
          <p:nvPr userDrawn="1"/>
        </p:nvSpPr>
        <p:spPr>
          <a:xfrm rot="16200000">
            <a:off x="17486198" y="9479152"/>
            <a:ext cx="623119" cy="62311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a:endParaRPr>
          </a:p>
        </p:txBody>
      </p:sp>
    </p:spTree>
    <p:extLst>
      <p:ext uri="{BB962C8B-B14F-4D97-AF65-F5344CB8AC3E}">
        <p14:creationId xmlns:p14="http://schemas.microsoft.com/office/powerpoint/2010/main" val="334993330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Yellow Divi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
        <p:nvSpPr>
          <p:cNvPr id="3" name="Right Triangle 2"/>
          <p:cNvSpPr/>
          <p:nvPr userDrawn="1"/>
        </p:nvSpPr>
        <p:spPr>
          <a:xfrm rot="16200000">
            <a:off x="17486198" y="9479152"/>
            <a:ext cx="623119" cy="62311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a:endParaRPr>
          </a:p>
        </p:txBody>
      </p:sp>
    </p:spTree>
    <p:extLst>
      <p:ext uri="{BB962C8B-B14F-4D97-AF65-F5344CB8AC3E}">
        <p14:creationId xmlns:p14="http://schemas.microsoft.com/office/powerpoint/2010/main" val="334993330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Text Placeholder 8"/>
          <p:cNvSpPr>
            <a:spLocks noGrp="1"/>
          </p:cNvSpPr>
          <p:nvPr>
            <p:ph type="body" sz="quarter" idx="16" hasCustomPrompt="1"/>
          </p:nvPr>
        </p:nvSpPr>
        <p:spPr>
          <a:xfrm>
            <a:off x="914400" y="1588362"/>
            <a:ext cx="157734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425158008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py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898276"/>
            <a:ext cx="8229600" cy="633642"/>
          </a:xfrm>
        </p:spPr>
        <p:txBody>
          <a:bodyPr/>
          <a:lstStyle/>
          <a:p>
            <a:r>
              <a:rPr lang="en-US" dirty="0" smtClean="0"/>
              <a:t>Click to edit Master style</a:t>
            </a:r>
            <a:endParaRPr lang="en-US" dirty="0"/>
          </a:p>
        </p:txBody>
      </p:sp>
      <p:sp>
        <p:nvSpPr>
          <p:cNvPr id="3" name="Content Placeholder 2"/>
          <p:cNvSpPr>
            <a:spLocks noGrp="1"/>
          </p:cNvSpPr>
          <p:nvPr>
            <p:ph idx="1"/>
          </p:nvPr>
        </p:nvSpPr>
        <p:spPr>
          <a:xfrm>
            <a:off x="914400" y="2413883"/>
            <a:ext cx="8229600" cy="6814783"/>
          </a:xfrm>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Picture Placeholder 6"/>
          <p:cNvSpPr>
            <a:spLocks noGrp="1"/>
          </p:cNvSpPr>
          <p:nvPr>
            <p:ph type="pic" sz="quarter" idx="13" hasCustomPrompt="1"/>
          </p:nvPr>
        </p:nvSpPr>
        <p:spPr>
          <a:xfrm>
            <a:off x="10414231" y="1002182"/>
            <a:ext cx="6883424" cy="8330390"/>
          </a:xfrm>
        </p:spPr>
        <p:txBody>
          <a:bodyPr anchor="ctr"/>
          <a:lstStyle>
            <a:lvl1pPr marL="0" indent="0" algn="ctr">
              <a:buNone/>
              <a:defRPr sz="3600" baseline="0"/>
            </a:lvl1pPr>
          </a:lstStyle>
          <a:p>
            <a:r>
              <a:rPr lang="en-US" dirty="0" smtClean="0"/>
              <a:t>Click to Add Photo</a:t>
            </a:r>
            <a:endParaRPr lang="en-US" dirty="0"/>
          </a:p>
        </p:txBody>
      </p:sp>
      <p:sp>
        <p:nvSpPr>
          <p:cNvPr id="7" name="Text Placeholder 8"/>
          <p:cNvSpPr>
            <a:spLocks noGrp="1"/>
          </p:cNvSpPr>
          <p:nvPr>
            <p:ph type="body" sz="quarter" idx="16" hasCustomPrompt="1"/>
          </p:nvPr>
        </p:nvSpPr>
        <p:spPr>
          <a:xfrm>
            <a:off x="914400" y="1588362"/>
            <a:ext cx="82296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124693900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py Half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898276"/>
            <a:ext cx="8229600" cy="633642"/>
          </a:xfrm>
        </p:spPr>
        <p:txBody>
          <a:bodyPr/>
          <a:lstStyle/>
          <a:p>
            <a:r>
              <a:rPr lang="en-US" dirty="0" smtClean="0"/>
              <a:t>Click to edit Master style</a:t>
            </a:r>
            <a:endParaRPr lang="en-US" dirty="0"/>
          </a:p>
        </p:txBody>
      </p:sp>
      <p:sp>
        <p:nvSpPr>
          <p:cNvPr id="3" name="Content Placeholder 2"/>
          <p:cNvSpPr>
            <a:spLocks noGrp="1"/>
          </p:cNvSpPr>
          <p:nvPr>
            <p:ph idx="1"/>
          </p:nvPr>
        </p:nvSpPr>
        <p:spPr>
          <a:xfrm>
            <a:off x="914400" y="2413883"/>
            <a:ext cx="8229600" cy="6814783"/>
          </a:xfrm>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7" name="Text Placeholder 8"/>
          <p:cNvSpPr>
            <a:spLocks noGrp="1"/>
          </p:cNvSpPr>
          <p:nvPr>
            <p:ph type="body" sz="quarter" idx="16" hasCustomPrompt="1"/>
          </p:nvPr>
        </p:nvSpPr>
        <p:spPr>
          <a:xfrm>
            <a:off x="914400" y="1588362"/>
            <a:ext cx="82296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97303026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py and Bottom Angl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898276"/>
            <a:ext cx="8229600" cy="633642"/>
          </a:xfrm>
        </p:spPr>
        <p:txBody>
          <a:bodyPr/>
          <a:lstStyle/>
          <a:p>
            <a:r>
              <a:rPr lang="en-US" dirty="0" smtClean="0"/>
              <a:t>Click to edit Master style</a:t>
            </a:r>
            <a:endParaRPr lang="en-US" dirty="0"/>
          </a:p>
        </p:txBody>
      </p:sp>
      <p:sp>
        <p:nvSpPr>
          <p:cNvPr id="3" name="Content Placeholder 2"/>
          <p:cNvSpPr>
            <a:spLocks noGrp="1"/>
          </p:cNvSpPr>
          <p:nvPr>
            <p:ph idx="1"/>
          </p:nvPr>
        </p:nvSpPr>
        <p:spPr>
          <a:xfrm>
            <a:off x="914400" y="2413883"/>
            <a:ext cx="8229600" cy="6814783"/>
          </a:xfrm>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Picture Placeholder 6"/>
          <p:cNvSpPr>
            <a:spLocks noGrp="1"/>
          </p:cNvSpPr>
          <p:nvPr>
            <p:ph type="pic" sz="quarter" idx="13" hasCustomPrompt="1"/>
          </p:nvPr>
        </p:nvSpPr>
        <p:spPr>
          <a:xfrm>
            <a:off x="8452556" y="2920999"/>
            <a:ext cx="9849786" cy="7380111"/>
          </a:xfrm>
        </p:spPr>
        <p:txBody>
          <a:bodyPr rIns="457200" anchor="ctr"/>
          <a:lstStyle>
            <a:lvl1pPr marL="0" indent="0" algn="r">
              <a:buNone/>
              <a:defRPr sz="3600" baseline="0"/>
            </a:lvl1pPr>
          </a:lstStyle>
          <a:p>
            <a:r>
              <a:rPr lang="en-US" dirty="0" smtClean="0"/>
              <a:t>Click to Add</a:t>
            </a:r>
            <a:br>
              <a:rPr lang="en-US" dirty="0" smtClean="0"/>
            </a:br>
            <a:r>
              <a:rPr lang="en-US" dirty="0" smtClean="0"/>
              <a:t>New Photo and then</a:t>
            </a:r>
            <a:br>
              <a:rPr lang="en-US" dirty="0" smtClean="0"/>
            </a:br>
            <a:r>
              <a:rPr lang="en-US" dirty="0" smtClean="0"/>
              <a:t>“Send to Back”</a:t>
            </a:r>
            <a:endParaRPr lang="en-US" dirty="0"/>
          </a:p>
        </p:txBody>
      </p:sp>
      <p:sp>
        <p:nvSpPr>
          <p:cNvPr id="7" name="Text Placeholder 8"/>
          <p:cNvSpPr>
            <a:spLocks noGrp="1"/>
          </p:cNvSpPr>
          <p:nvPr>
            <p:ph type="body" sz="quarter" idx="16" hasCustomPrompt="1"/>
          </p:nvPr>
        </p:nvSpPr>
        <p:spPr>
          <a:xfrm>
            <a:off x="914400" y="1588362"/>
            <a:ext cx="82296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152428429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py and Top Angl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898276"/>
            <a:ext cx="8229600" cy="633642"/>
          </a:xfrm>
        </p:spPr>
        <p:txBody>
          <a:bodyPr/>
          <a:lstStyle/>
          <a:p>
            <a:r>
              <a:rPr lang="en-US" dirty="0" smtClean="0"/>
              <a:t>Click to edit Master style</a:t>
            </a:r>
            <a:endParaRPr lang="en-US" dirty="0"/>
          </a:p>
        </p:txBody>
      </p:sp>
      <p:sp>
        <p:nvSpPr>
          <p:cNvPr id="3" name="Content Placeholder 2"/>
          <p:cNvSpPr>
            <a:spLocks noGrp="1"/>
          </p:cNvSpPr>
          <p:nvPr>
            <p:ph idx="1"/>
          </p:nvPr>
        </p:nvSpPr>
        <p:spPr>
          <a:xfrm>
            <a:off x="914400" y="2413883"/>
            <a:ext cx="8229600" cy="6814783"/>
          </a:xfrm>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Picture Placeholder 6"/>
          <p:cNvSpPr>
            <a:spLocks noGrp="1"/>
          </p:cNvSpPr>
          <p:nvPr>
            <p:ph type="pic" sz="quarter" idx="13" hasCustomPrompt="1"/>
          </p:nvPr>
        </p:nvSpPr>
        <p:spPr>
          <a:xfrm>
            <a:off x="8438214" y="0"/>
            <a:ext cx="9849786" cy="7380111"/>
          </a:xfrm>
        </p:spPr>
        <p:txBody>
          <a:bodyPr rIns="457200" anchor="ctr"/>
          <a:lstStyle>
            <a:lvl1pPr marL="0" indent="0" algn="r">
              <a:buNone/>
              <a:defRPr sz="3600" baseline="0"/>
            </a:lvl1pPr>
          </a:lstStyle>
          <a:p>
            <a:r>
              <a:rPr lang="en-US" dirty="0" smtClean="0"/>
              <a:t>Click to Add</a:t>
            </a:r>
            <a:br>
              <a:rPr lang="en-US" dirty="0" smtClean="0"/>
            </a:br>
            <a:r>
              <a:rPr lang="en-US" dirty="0" smtClean="0"/>
              <a:t>New Photo and then</a:t>
            </a:r>
            <a:br>
              <a:rPr lang="en-US" dirty="0" smtClean="0"/>
            </a:br>
            <a:r>
              <a:rPr lang="en-US" dirty="0" smtClean="0"/>
              <a:t>“Send to Back”</a:t>
            </a:r>
            <a:endParaRPr lang="en-US" dirty="0"/>
          </a:p>
        </p:txBody>
      </p:sp>
      <p:sp>
        <p:nvSpPr>
          <p:cNvPr id="7" name="Text Placeholder 8"/>
          <p:cNvSpPr>
            <a:spLocks noGrp="1"/>
          </p:cNvSpPr>
          <p:nvPr>
            <p:ph type="body" sz="quarter" idx="16" hasCustomPrompt="1"/>
          </p:nvPr>
        </p:nvSpPr>
        <p:spPr>
          <a:xfrm>
            <a:off x="914400" y="1588362"/>
            <a:ext cx="82296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416059868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Edelman">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8763" y="8641362"/>
            <a:ext cx="2595053" cy="1059647"/>
          </a:xfrm>
          <a:prstGeom prst="rect">
            <a:avLst/>
          </a:prstGeom>
          <a:effectLst/>
        </p:spPr>
      </p:pic>
      <p:sp>
        <p:nvSpPr>
          <p:cNvPr id="2" name="Title 1"/>
          <p:cNvSpPr>
            <a:spLocks noGrp="1"/>
          </p:cNvSpPr>
          <p:nvPr>
            <p:ph type="ctrTitle"/>
          </p:nvPr>
        </p:nvSpPr>
        <p:spPr bwMode="white">
          <a:xfrm>
            <a:off x="1272096" y="4273869"/>
            <a:ext cx="10135566" cy="1152262"/>
          </a:xfrm>
        </p:spPr>
        <p:txBody>
          <a:bodyPr anchor="b">
            <a:normAutofit/>
          </a:bodyPr>
          <a:lstStyle>
            <a:lvl1pPr>
              <a:defRPr sz="5400">
                <a:solidFill>
                  <a:schemeClr val="accent3"/>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white">
          <a:xfrm>
            <a:off x="1272096" y="5559911"/>
            <a:ext cx="10145204" cy="924489"/>
          </a:xfrm>
        </p:spPr>
        <p:txBody>
          <a:bodyPr/>
          <a:lstStyle>
            <a:lvl1pPr marL="0" indent="0" algn="l">
              <a:buNone/>
              <a:defRPr sz="3200" cap="all">
                <a:solidFill>
                  <a:srgbClr val="3F3F3F"/>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rgbClr val="3F3F3F"/>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pic>
        <p:nvPicPr>
          <p:cNvPr id="8" name="Picture 7" descr="sparkle-2.ai"/>
          <p:cNvPicPr>
            <a:picLocks noChangeAspect="1"/>
          </p:cNvPicPr>
          <p:nvPr userDrawn="1"/>
        </p:nvPicPr>
        <p:blipFill rotWithShape="1">
          <a:blip r:embed="rId3" cstate="email">
            <a:extLst>
              <a:ext uri="{28A0092B-C50C-407E-A947-70E740481C1C}">
                <a14:useLocalDpi xmlns:a14="http://schemas.microsoft.com/office/drawing/2010/main"/>
              </a:ext>
            </a:extLst>
          </a:blip>
          <a:srcRect l="-11181" r="30202"/>
          <a:stretch/>
        </p:blipFill>
        <p:spPr>
          <a:xfrm>
            <a:off x="6504793" y="0"/>
            <a:ext cx="11804374" cy="10287000"/>
          </a:xfrm>
          <a:prstGeom prst="rect">
            <a:avLst/>
          </a:prstGeom>
        </p:spPr>
      </p:pic>
    </p:spTree>
    <p:extLst>
      <p:ext uri="{BB962C8B-B14F-4D97-AF65-F5344CB8AC3E}">
        <p14:creationId xmlns:p14="http://schemas.microsoft.com/office/powerpoint/2010/main" val="115239533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4" name="Text Placeholder 8"/>
          <p:cNvSpPr>
            <a:spLocks noGrp="1"/>
          </p:cNvSpPr>
          <p:nvPr>
            <p:ph type="body" sz="quarter" idx="16" hasCustomPrompt="1"/>
          </p:nvPr>
        </p:nvSpPr>
        <p:spPr>
          <a:xfrm>
            <a:off x="914400" y="1588362"/>
            <a:ext cx="157734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10016367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Tree>
    <p:extLst>
      <p:ext uri="{BB962C8B-B14F-4D97-AF65-F5344CB8AC3E}">
        <p14:creationId xmlns:p14="http://schemas.microsoft.com/office/powerpoint/2010/main" val="171751432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o 1">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D24007E-3925-E74C-A90B-515138799913}" type="slidenum">
              <a:rPr lang="en-US" smtClean="0"/>
              <a:t>‹#›</a:t>
            </a:fld>
            <a:endParaRPr lang="en-US"/>
          </a:p>
        </p:txBody>
      </p:sp>
      <p:sp>
        <p:nvSpPr>
          <p:cNvPr id="7" name="Picture Placeholder 6"/>
          <p:cNvSpPr>
            <a:spLocks noGrp="1"/>
          </p:cNvSpPr>
          <p:nvPr>
            <p:ph type="pic" sz="quarter" idx="13" hasCustomPrompt="1"/>
          </p:nvPr>
        </p:nvSpPr>
        <p:spPr>
          <a:xfrm>
            <a:off x="912397" y="1909804"/>
            <a:ext cx="4056403" cy="5408537"/>
          </a:xfrm>
        </p:spPr>
        <p:txBody>
          <a:bodyPr anchor="ctr"/>
          <a:lstStyle>
            <a:lvl1pPr marL="0" indent="0" algn="ctr">
              <a:buNone/>
              <a:defRPr sz="3600" baseline="0"/>
            </a:lvl1pPr>
          </a:lstStyle>
          <a:p>
            <a:r>
              <a:rPr lang="en-US" dirty="0" smtClean="0"/>
              <a:t>Click to Add Photo</a:t>
            </a:r>
            <a:endParaRPr lang="en-US" dirty="0"/>
          </a:p>
        </p:txBody>
      </p:sp>
      <p:sp>
        <p:nvSpPr>
          <p:cNvPr id="9" name="Text Placeholder 8"/>
          <p:cNvSpPr>
            <a:spLocks noGrp="1"/>
          </p:cNvSpPr>
          <p:nvPr>
            <p:ph type="body" sz="quarter" idx="14" hasCustomPrompt="1"/>
          </p:nvPr>
        </p:nvSpPr>
        <p:spPr>
          <a:xfrm>
            <a:off x="5633955" y="3477741"/>
            <a:ext cx="11404600" cy="3840600"/>
          </a:xfrm>
        </p:spPr>
        <p:txBody>
          <a:bodyPr/>
          <a:lstStyle>
            <a:lvl1pPr marL="0" indent="0">
              <a:lnSpc>
                <a:spcPct val="100000"/>
              </a:lnSpc>
              <a:spcBef>
                <a:spcPts val="0"/>
              </a:spcBef>
              <a:buNone/>
              <a:defRPr sz="2800" baseline="0">
                <a:solidFill>
                  <a:schemeClr val="tx1"/>
                </a:solidFill>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Enter bio text here</a:t>
            </a:r>
          </a:p>
        </p:txBody>
      </p:sp>
      <p:sp>
        <p:nvSpPr>
          <p:cNvPr id="10" name="Text Placeholder 8"/>
          <p:cNvSpPr>
            <a:spLocks noGrp="1"/>
          </p:cNvSpPr>
          <p:nvPr>
            <p:ph type="body" sz="quarter" idx="15" hasCustomPrompt="1"/>
          </p:nvPr>
        </p:nvSpPr>
        <p:spPr>
          <a:xfrm>
            <a:off x="5633955" y="1897711"/>
            <a:ext cx="11404600" cy="492125"/>
          </a:xfrm>
        </p:spPr>
        <p:txBody>
          <a:bodyPr/>
          <a:lstStyle>
            <a:lvl1pPr marL="0" indent="0">
              <a:buNone/>
              <a:defRPr sz="4000" baseline="0">
                <a:solidFill>
                  <a:schemeClr val="accent3"/>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Employee’s Name</a:t>
            </a:r>
          </a:p>
        </p:txBody>
      </p:sp>
      <p:sp>
        <p:nvSpPr>
          <p:cNvPr id="11" name="Text Placeholder 8"/>
          <p:cNvSpPr>
            <a:spLocks noGrp="1"/>
          </p:cNvSpPr>
          <p:nvPr>
            <p:ph type="body" sz="quarter" idx="16" hasCustomPrompt="1"/>
          </p:nvPr>
        </p:nvSpPr>
        <p:spPr>
          <a:xfrm>
            <a:off x="5633955" y="2553133"/>
            <a:ext cx="114046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Employee’s title</a:t>
            </a:r>
          </a:p>
        </p:txBody>
      </p:sp>
    </p:spTree>
    <p:extLst>
      <p:ext uri="{BB962C8B-B14F-4D97-AF65-F5344CB8AC3E}">
        <p14:creationId xmlns:p14="http://schemas.microsoft.com/office/powerpoint/2010/main" val="291328829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Copy with Full Screen Image">
    <p:bg>
      <p:bgPr>
        <a:solidFill>
          <a:schemeClr val="accent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8"/>
          </p:nvPr>
        </p:nvSpPr>
        <p:spPr>
          <a:xfrm>
            <a:off x="0" y="0"/>
            <a:ext cx="18288000" cy="10287000"/>
          </a:xfrm>
        </p:spPr>
        <p:txBody>
          <a:bodyPr anchor="ctr"/>
          <a:lstStyle>
            <a:lvl1pPr marL="0" indent="0" algn="ctr">
              <a:buNone/>
              <a:defRPr baseline="0"/>
            </a:lvl1pPr>
          </a:lstStyle>
          <a:p>
            <a:r>
              <a:rPr lang="en-US" smtClean="0"/>
              <a:t>Drag picture to placeholder or click icon to add</a:t>
            </a:r>
            <a:endParaRPr lang="en-US" dirty="0"/>
          </a:p>
        </p:txBody>
      </p:sp>
      <p:sp>
        <p:nvSpPr>
          <p:cNvPr id="5" name="Text Placeholder 4"/>
          <p:cNvSpPr>
            <a:spLocks noGrp="1"/>
          </p:cNvSpPr>
          <p:nvPr>
            <p:ph type="body" sz="quarter" idx="19"/>
          </p:nvPr>
        </p:nvSpPr>
        <p:spPr>
          <a:xfrm>
            <a:off x="800100" y="918633"/>
            <a:ext cx="5655733" cy="3293534"/>
          </a:xfrm>
        </p:spPr>
        <p:txBody>
          <a:bodyPr/>
          <a:lstStyle>
            <a:lvl1pPr marL="0" indent="0">
              <a:lnSpc>
                <a:spcPct val="110000"/>
              </a:lnSpc>
              <a:buNone/>
              <a:defRPr sz="4000">
                <a:latin typeface="Century Gothic"/>
              </a:defRPr>
            </a:lvl1pPr>
          </a:lstStyle>
          <a:p>
            <a:pPr lvl="0"/>
            <a:r>
              <a:rPr lang="en-US" dirty="0" smtClean="0"/>
              <a:t>Click to edit Master text styles</a:t>
            </a:r>
          </a:p>
        </p:txBody>
      </p:sp>
    </p:spTree>
    <p:extLst>
      <p:ext uri="{BB962C8B-B14F-4D97-AF65-F5344CB8AC3E}">
        <p14:creationId xmlns:p14="http://schemas.microsoft.com/office/powerpoint/2010/main" val="1813649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Copy and Bottom Angle Image">
    <p:spTree>
      <p:nvGrpSpPr>
        <p:cNvPr id="1" name=""/>
        <p:cNvGrpSpPr/>
        <p:nvPr/>
      </p:nvGrpSpPr>
      <p:grpSpPr>
        <a:xfrm>
          <a:off x="0" y="0"/>
          <a:ext cx="0" cy="0"/>
          <a:chOff x="0" y="0"/>
          <a:chExt cx="0" cy="0"/>
        </a:xfrm>
      </p:grpSpPr>
      <p:sp>
        <p:nvSpPr>
          <p:cNvPr id="5" name="Picture Placeholder 6"/>
          <p:cNvSpPr>
            <a:spLocks noGrp="1"/>
          </p:cNvSpPr>
          <p:nvPr>
            <p:ph type="pic" sz="quarter" idx="13" hasCustomPrompt="1"/>
          </p:nvPr>
        </p:nvSpPr>
        <p:spPr>
          <a:xfrm>
            <a:off x="6654391" y="1"/>
            <a:ext cx="11647951" cy="10301110"/>
          </a:xfrm>
        </p:spPr>
        <p:txBody>
          <a:bodyPr rIns="457200" anchor="ctr"/>
          <a:lstStyle>
            <a:lvl1pPr marL="0" indent="0" algn="r">
              <a:buNone/>
              <a:defRPr sz="3600" baseline="0"/>
            </a:lvl1pPr>
          </a:lstStyle>
          <a:p>
            <a:r>
              <a:rPr lang="en-US" dirty="0" smtClean="0"/>
              <a:t>Click to Add</a:t>
            </a:r>
            <a:br>
              <a:rPr lang="en-US" dirty="0" smtClean="0"/>
            </a:br>
            <a:r>
              <a:rPr lang="en-US" dirty="0" smtClean="0"/>
              <a:t>New Photo and then</a:t>
            </a:r>
            <a:br>
              <a:rPr lang="en-US" dirty="0" smtClean="0"/>
            </a:br>
            <a:r>
              <a:rPr lang="en-US" dirty="0" smtClean="0"/>
              <a:t>“Send to Back”</a:t>
            </a:r>
            <a:endParaRPr lang="en-US" dirty="0"/>
          </a:p>
        </p:txBody>
      </p:sp>
      <p:sp>
        <p:nvSpPr>
          <p:cNvPr id="2" name="Title 1"/>
          <p:cNvSpPr>
            <a:spLocks noGrp="1"/>
          </p:cNvSpPr>
          <p:nvPr>
            <p:ph type="title" hasCustomPrompt="1"/>
          </p:nvPr>
        </p:nvSpPr>
        <p:spPr>
          <a:xfrm>
            <a:off x="914400" y="2061737"/>
            <a:ext cx="8229600" cy="633642"/>
          </a:xfrm>
        </p:spPr>
        <p:txBody>
          <a:bodyPr anchor="t"/>
          <a:lstStyle>
            <a:lvl1pPr>
              <a:lnSpc>
                <a:spcPct val="110000"/>
              </a:lnSpc>
              <a:defRPr sz="6600">
                <a:solidFill>
                  <a:srgbClr val="FFFFFF"/>
                </a:solidFill>
              </a:defRPr>
            </a:lvl1pPr>
          </a:lstStyle>
          <a:p>
            <a:r>
              <a:rPr lang="en-US" dirty="0" smtClean="0"/>
              <a:t>Click to edit Master style</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Tree>
    <p:extLst>
      <p:ext uri="{BB962C8B-B14F-4D97-AF65-F5344CB8AC3E}">
        <p14:creationId xmlns:p14="http://schemas.microsoft.com/office/powerpoint/2010/main" val="221901101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898276"/>
            <a:ext cx="10896600" cy="633642"/>
          </a:xfrm>
        </p:spPr>
        <p:txBody>
          <a:bodyPr/>
          <a:lstStyle/>
          <a:p>
            <a:r>
              <a:rPr lang="en-US" dirty="0" smtClean="0"/>
              <a:t>Click to edit Master style</a:t>
            </a:r>
            <a:endParaRPr lang="en-US" dirty="0"/>
          </a:p>
        </p:txBody>
      </p:sp>
      <p:sp>
        <p:nvSpPr>
          <p:cNvPr id="3" name="Content Placeholder 2"/>
          <p:cNvSpPr>
            <a:spLocks noGrp="1"/>
          </p:cNvSpPr>
          <p:nvPr>
            <p:ph idx="1"/>
          </p:nvPr>
        </p:nvSpPr>
        <p:spPr>
          <a:xfrm>
            <a:off x="11954205" y="2141739"/>
            <a:ext cx="5620928" cy="2139976"/>
          </a:xfrm>
        </p:spPr>
        <p:txBody>
          <a:bodyPr/>
          <a:lstStyle>
            <a:lvl1pPr marL="344488" indent="-234950">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7" name="Text Placeholder 8"/>
          <p:cNvSpPr>
            <a:spLocks noGrp="1"/>
          </p:cNvSpPr>
          <p:nvPr>
            <p:ph type="body" sz="quarter" idx="16" hasCustomPrompt="1"/>
          </p:nvPr>
        </p:nvSpPr>
        <p:spPr>
          <a:xfrm>
            <a:off x="11954205" y="1588362"/>
            <a:ext cx="5620928"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
        <p:nvSpPr>
          <p:cNvPr id="8" name="Content Placeholder 2"/>
          <p:cNvSpPr>
            <a:spLocks noGrp="1"/>
          </p:cNvSpPr>
          <p:nvPr>
            <p:ph idx="17"/>
          </p:nvPr>
        </p:nvSpPr>
        <p:spPr>
          <a:xfrm>
            <a:off x="11954205" y="5226022"/>
            <a:ext cx="5620928" cy="4270509"/>
          </a:xfrm>
        </p:spPr>
        <p:txBody>
          <a:bodyPr/>
          <a:lstStyle>
            <a:lvl1pPr marL="344488" indent="-234950">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8" hasCustomPrompt="1"/>
          </p:nvPr>
        </p:nvSpPr>
        <p:spPr>
          <a:xfrm>
            <a:off x="11954205" y="4672646"/>
            <a:ext cx="5620928"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243915483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_Detailed">
    <p:spTree>
      <p:nvGrpSpPr>
        <p:cNvPr id="1" name=""/>
        <p:cNvGrpSpPr/>
        <p:nvPr/>
      </p:nvGrpSpPr>
      <p:grpSpPr>
        <a:xfrm>
          <a:off x="0" y="0"/>
          <a:ext cx="0" cy="0"/>
          <a:chOff x="0" y="0"/>
          <a:chExt cx="0" cy="0"/>
        </a:xfrm>
      </p:grpSpPr>
      <p:sp>
        <p:nvSpPr>
          <p:cNvPr id="5" name="Picture Placeholder 4"/>
          <p:cNvSpPr>
            <a:spLocks noGrp="1"/>
          </p:cNvSpPr>
          <p:nvPr>
            <p:ph type="pic" sz="quarter" idx="24"/>
          </p:nvPr>
        </p:nvSpPr>
        <p:spPr>
          <a:xfrm>
            <a:off x="914400" y="4960938"/>
            <a:ext cx="7170738" cy="4729162"/>
          </a:xfrm>
        </p:spPr>
        <p:txBody>
          <a:bodyPr anchor="ctr"/>
          <a:lstStyle>
            <a:lvl1pPr algn="ctr">
              <a:defRPr/>
            </a:lvl1pPr>
          </a:lstStyle>
          <a:p>
            <a:endParaRPr lang="en-US"/>
          </a:p>
        </p:txBody>
      </p:sp>
      <p:sp>
        <p:nvSpPr>
          <p:cNvPr id="15" name="Content Placeholder 2"/>
          <p:cNvSpPr>
            <a:spLocks noGrp="1"/>
          </p:cNvSpPr>
          <p:nvPr>
            <p:ph idx="22"/>
          </p:nvPr>
        </p:nvSpPr>
        <p:spPr>
          <a:xfrm>
            <a:off x="890588" y="2390659"/>
            <a:ext cx="7326143" cy="2304269"/>
          </a:xfrm>
        </p:spPr>
        <p:txBody>
          <a:bodyPr/>
          <a:lstStyle>
            <a:lvl1pPr marL="109538" indent="0">
              <a:buFontTx/>
              <a:buNone/>
              <a:defRPr sz="2800" b="1">
                <a:solidFill>
                  <a:schemeClr val="accent3"/>
                </a:solidFill>
              </a:defRPr>
            </a:lvl1pPr>
            <a:lvl2pPr>
              <a:defRPr sz="2800" b="1">
                <a:solidFill>
                  <a:schemeClr val="accent3"/>
                </a:solidFill>
              </a:defRPr>
            </a:lvl2pPr>
            <a:lvl3pPr>
              <a:defRPr sz="2800" b="1">
                <a:solidFill>
                  <a:schemeClr val="accent3"/>
                </a:solidFill>
              </a:defRPr>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a:t>
            </a:r>
            <a:r>
              <a:rPr lang="en-US" dirty="0" err="1" smtClean="0"/>
              <a:t>leve</a:t>
            </a:r>
            <a:endParaRPr lang="en-US" dirty="0"/>
          </a:p>
        </p:txBody>
      </p:sp>
      <p:sp>
        <p:nvSpPr>
          <p:cNvPr id="3" name="Content Placeholder 2"/>
          <p:cNvSpPr>
            <a:spLocks noGrp="1"/>
          </p:cNvSpPr>
          <p:nvPr>
            <p:ph idx="1"/>
          </p:nvPr>
        </p:nvSpPr>
        <p:spPr>
          <a:xfrm>
            <a:off x="9047163" y="2911419"/>
            <a:ext cx="8527970" cy="1666652"/>
          </a:xfrm>
        </p:spPr>
        <p:txBody>
          <a:bodyPr/>
          <a:lstStyle>
            <a:lvl1pPr marL="0" indent="0">
              <a:buFontTx/>
              <a:buNone/>
              <a:defRPr sz="24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Text Placeholder 8"/>
          <p:cNvSpPr>
            <a:spLocks noGrp="1"/>
          </p:cNvSpPr>
          <p:nvPr>
            <p:ph type="body" sz="quarter" idx="16" hasCustomPrompt="1"/>
          </p:nvPr>
        </p:nvSpPr>
        <p:spPr>
          <a:xfrm>
            <a:off x="9047163" y="2358042"/>
            <a:ext cx="8527970" cy="492125"/>
          </a:xfrm>
        </p:spPr>
        <p:txBody>
          <a:bodyPr/>
          <a:lstStyle>
            <a:lvl1pPr marL="0" indent="0">
              <a:buNone/>
              <a:defRPr sz="2800" b="1" cap="none" baseline="0">
                <a:solidFill>
                  <a:schemeClr val="tx2"/>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
        <p:nvSpPr>
          <p:cNvPr id="8" name="Content Placeholder 2"/>
          <p:cNvSpPr>
            <a:spLocks noGrp="1"/>
          </p:cNvSpPr>
          <p:nvPr>
            <p:ph idx="17"/>
          </p:nvPr>
        </p:nvSpPr>
        <p:spPr>
          <a:xfrm>
            <a:off x="9047163" y="5456926"/>
            <a:ext cx="8527970" cy="1609425"/>
          </a:xfrm>
        </p:spPr>
        <p:txBody>
          <a:bodyPr/>
          <a:lstStyle>
            <a:lvl1pPr marL="0" indent="0">
              <a:buNone/>
              <a:defRPr sz="24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a:t>
            </a:r>
            <a:r>
              <a:rPr lang="en-US" dirty="0" err="1" smtClean="0"/>
              <a:t>leve</a:t>
            </a:r>
            <a:endParaRPr lang="en-US" dirty="0"/>
          </a:p>
        </p:txBody>
      </p:sp>
      <p:sp>
        <p:nvSpPr>
          <p:cNvPr id="9" name="Text Placeholder 8"/>
          <p:cNvSpPr>
            <a:spLocks noGrp="1"/>
          </p:cNvSpPr>
          <p:nvPr>
            <p:ph type="body" sz="quarter" idx="18" hasCustomPrompt="1"/>
          </p:nvPr>
        </p:nvSpPr>
        <p:spPr>
          <a:xfrm>
            <a:off x="9047163" y="4903550"/>
            <a:ext cx="8527970" cy="492125"/>
          </a:xfrm>
        </p:spPr>
        <p:txBody>
          <a:bodyPr/>
          <a:lstStyle>
            <a:lvl1pPr marL="0" indent="0">
              <a:buNone/>
              <a:defRPr sz="2800" b="1" cap="none" baseline="0">
                <a:solidFill>
                  <a:schemeClr val="accent4"/>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
        <p:nvSpPr>
          <p:cNvPr id="2" name="Title 1"/>
          <p:cNvSpPr>
            <a:spLocks noGrp="1"/>
          </p:cNvSpPr>
          <p:nvPr>
            <p:ph type="title" hasCustomPrompt="1"/>
          </p:nvPr>
        </p:nvSpPr>
        <p:spPr>
          <a:xfrm>
            <a:off x="914399" y="898276"/>
            <a:ext cx="16660733" cy="633642"/>
          </a:xfrm>
        </p:spPr>
        <p:txBody>
          <a:bodyPr/>
          <a:lstStyle/>
          <a:p>
            <a:r>
              <a:rPr lang="en-US" dirty="0" smtClean="0"/>
              <a:t>Click to edit Master style</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13" name="Content Placeholder 2"/>
          <p:cNvSpPr>
            <a:spLocks noGrp="1"/>
          </p:cNvSpPr>
          <p:nvPr>
            <p:ph idx="20"/>
          </p:nvPr>
        </p:nvSpPr>
        <p:spPr>
          <a:xfrm>
            <a:off x="9047163" y="7984863"/>
            <a:ext cx="8527970" cy="1609425"/>
          </a:xfrm>
        </p:spPr>
        <p:txBody>
          <a:bodyPr/>
          <a:lstStyle>
            <a:lvl1pPr marL="0" indent="0">
              <a:buNone/>
              <a:defRPr sz="24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a:t>
            </a:r>
            <a:r>
              <a:rPr lang="en-US" dirty="0" err="1" smtClean="0"/>
              <a:t>leve</a:t>
            </a:r>
            <a:endParaRPr lang="en-US" dirty="0"/>
          </a:p>
        </p:txBody>
      </p:sp>
      <p:sp>
        <p:nvSpPr>
          <p:cNvPr id="14" name="Text Placeholder 8"/>
          <p:cNvSpPr>
            <a:spLocks noGrp="1"/>
          </p:cNvSpPr>
          <p:nvPr>
            <p:ph type="body" sz="quarter" idx="21" hasCustomPrompt="1"/>
          </p:nvPr>
        </p:nvSpPr>
        <p:spPr>
          <a:xfrm>
            <a:off x="9047163" y="7431487"/>
            <a:ext cx="8527970" cy="492125"/>
          </a:xfrm>
        </p:spPr>
        <p:txBody>
          <a:bodyPr/>
          <a:lstStyle>
            <a:lvl1pPr marL="0" indent="0">
              <a:buNone/>
              <a:defRPr sz="2800" b="1" cap="none" baseline="0">
                <a:solidFill>
                  <a:schemeClr val="accent6"/>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
        <p:nvSpPr>
          <p:cNvPr id="16" name="Text Placeholder 8"/>
          <p:cNvSpPr>
            <a:spLocks noGrp="1"/>
          </p:cNvSpPr>
          <p:nvPr>
            <p:ph type="body" sz="quarter" idx="23" hasCustomPrompt="1"/>
          </p:nvPr>
        </p:nvSpPr>
        <p:spPr>
          <a:xfrm>
            <a:off x="914400" y="1588362"/>
            <a:ext cx="16660732"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2618431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Closing Slide Edelman">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6" name="Picture 5" descr="edelman_digital_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49866" y="4344724"/>
            <a:ext cx="5598803" cy="1555596"/>
          </a:xfrm>
          <a:prstGeom prst="rect">
            <a:avLst/>
          </a:prstGeom>
          <a:effectLst/>
        </p:spPr>
      </p:pic>
      <p:sp>
        <p:nvSpPr>
          <p:cNvPr id="5" name="Rectangle 1"/>
          <p:cNvSpPr>
            <a:spLocks noChangeArrowheads="1"/>
          </p:cNvSpPr>
          <p:nvPr userDrawn="1"/>
        </p:nvSpPr>
        <p:spPr bwMode="auto">
          <a:xfrm>
            <a:off x="0" y="9295907"/>
            <a:ext cx="18287999" cy="523137"/>
          </a:xfrm>
          <a:prstGeom prst="rect">
            <a:avLst/>
          </a:prstGeom>
          <a:noFill/>
          <a:ln w="9525">
            <a:noFill/>
            <a:miter lim="800000"/>
            <a:headEnd/>
            <a:tailEnd/>
          </a:ln>
          <a:effectLst/>
        </p:spPr>
        <p:txBody>
          <a:bodyPr vert="horz" wrap="square" lIns="91357" tIns="45679" rIns="91357" bIns="45679" numCol="1" anchor="ctr" anchorCtr="0" compatLnSpc="1">
            <a:prstTxWarp prst="textNoShape">
              <a:avLst/>
            </a:prstTxWarp>
            <a:spAutoFit/>
          </a:bodyPr>
          <a:lstStyle/>
          <a:p>
            <a:pPr algn="ctr" defTabSz="913563" fontAlgn="base">
              <a:spcBef>
                <a:spcPct val="0"/>
              </a:spcBef>
              <a:spcAft>
                <a:spcPct val="0"/>
              </a:spcAft>
            </a:pPr>
            <a:r>
              <a:rPr lang="en-US" sz="1400" dirty="0">
                <a:solidFill>
                  <a:schemeClr val="tx1">
                    <a:lumMod val="60000"/>
                    <a:lumOff val="40000"/>
                  </a:schemeClr>
                </a:solidFill>
                <a:latin typeface="Century Gothic"/>
                <a:ea typeface="Century Gothic"/>
                <a:cs typeface="Century Gothic"/>
              </a:rPr>
              <a:t>Copyright ©</a:t>
            </a:r>
            <a:r>
              <a:rPr lang="en-US" sz="1400" dirty="0" smtClean="0">
                <a:solidFill>
                  <a:schemeClr val="tx1">
                    <a:lumMod val="60000"/>
                    <a:lumOff val="40000"/>
                  </a:schemeClr>
                </a:solidFill>
                <a:latin typeface="Century Gothic"/>
                <a:ea typeface="Century Gothic"/>
                <a:cs typeface="Century Gothic"/>
              </a:rPr>
              <a:t>2013 </a:t>
            </a:r>
            <a:r>
              <a:rPr lang="en-US" sz="1400" dirty="0">
                <a:solidFill>
                  <a:schemeClr val="tx1">
                    <a:lumMod val="60000"/>
                    <a:lumOff val="40000"/>
                  </a:schemeClr>
                </a:solidFill>
                <a:latin typeface="Century Gothic"/>
                <a:ea typeface="Century Gothic"/>
                <a:cs typeface="Century Gothic"/>
              </a:rPr>
              <a:t>Daniel J. Edelman, Inc. All rights reserved. </a:t>
            </a:r>
            <a:br>
              <a:rPr lang="en-US" sz="1400" dirty="0">
                <a:solidFill>
                  <a:schemeClr val="tx1">
                    <a:lumMod val="60000"/>
                    <a:lumOff val="40000"/>
                  </a:schemeClr>
                </a:solidFill>
                <a:latin typeface="Century Gothic"/>
                <a:ea typeface="Century Gothic"/>
                <a:cs typeface="Century Gothic"/>
              </a:rPr>
            </a:br>
            <a:r>
              <a:rPr lang="en-US" sz="1400" dirty="0">
                <a:solidFill>
                  <a:schemeClr val="tx1">
                    <a:lumMod val="60000"/>
                    <a:lumOff val="40000"/>
                  </a:schemeClr>
                </a:solidFill>
                <a:latin typeface="Century Gothic"/>
                <a:ea typeface="Century Gothic"/>
                <a:cs typeface="Century Gothic"/>
              </a:rPr>
              <a:t>All information contained herein is confidential and proprietary to Daniel J. Edelman, Inc. (“Edelman”).</a:t>
            </a:r>
            <a:endParaRPr lang="en-US" sz="1400" dirty="0">
              <a:solidFill>
                <a:schemeClr val="tx1">
                  <a:lumMod val="60000"/>
                  <a:lumOff val="40000"/>
                </a:schemeClr>
              </a:solidFill>
              <a:latin typeface="Century Gothic"/>
            </a:endParaRPr>
          </a:p>
        </p:txBody>
      </p:sp>
    </p:spTree>
    <p:extLst>
      <p:ext uri="{BB962C8B-B14F-4D97-AF65-F5344CB8AC3E}">
        <p14:creationId xmlns:p14="http://schemas.microsoft.com/office/powerpoint/2010/main" val="27398574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Closing Slide Digital">
    <p:bg>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7" name="Rectangle 1"/>
          <p:cNvSpPr>
            <a:spLocks noChangeArrowheads="1"/>
          </p:cNvSpPr>
          <p:nvPr userDrawn="1"/>
        </p:nvSpPr>
        <p:spPr bwMode="auto">
          <a:xfrm>
            <a:off x="0" y="9295907"/>
            <a:ext cx="18287999" cy="523137"/>
          </a:xfrm>
          <a:prstGeom prst="rect">
            <a:avLst/>
          </a:prstGeom>
          <a:noFill/>
          <a:ln w="9525">
            <a:noFill/>
            <a:miter lim="800000"/>
            <a:headEnd/>
            <a:tailEnd/>
          </a:ln>
          <a:effectLst/>
        </p:spPr>
        <p:txBody>
          <a:bodyPr vert="horz" wrap="square" lIns="91357" tIns="45679" rIns="91357" bIns="45679" numCol="1" anchor="ctr" anchorCtr="0" compatLnSpc="1">
            <a:prstTxWarp prst="textNoShape">
              <a:avLst/>
            </a:prstTxWarp>
            <a:spAutoFit/>
          </a:bodyPr>
          <a:lstStyle/>
          <a:p>
            <a:pPr algn="ctr" defTabSz="913563" fontAlgn="base">
              <a:spcBef>
                <a:spcPct val="0"/>
              </a:spcBef>
              <a:spcAft>
                <a:spcPct val="0"/>
              </a:spcAft>
            </a:pPr>
            <a:r>
              <a:rPr lang="en-US" sz="1400" dirty="0">
                <a:solidFill>
                  <a:srgbClr val="8C8C8C"/>
                </a:solidFill>
                <a:latin typeface="Century Gothic"/>
                <a:ea typeface="Century Gothic"/>
                <a:cs typeface="Century Gothic"/>
              </a:rPr>
              <a:t>Copyright ©</a:t>
            </a:r>
            <a:r>
              <a:rPr lang="en-US" sz="1400" dirty="0" smtClean="0">
                <a:solidFill>
                  <a:srgbClr val="8C8C8C"/>
                </a:solidFill>
                <a:latin typeface="Century Gothic"/>
                <a:ea typeface="Century Gothic"/>
                <a:cs typeface="Century Gothic"/>
              </a:rPr>
              <a:t>2013 </a:t>
            </a:r>
            <a:r>
              <a:rPr lang="en-US" sz="1400" dirty="0">
                <a:solidFill>
                  <a:srgbClr val="8C8C8C"/>
                </a:solidFill>
                <a:latin typeface="Century Gothic"/>
                <a:ea typeface="Century Gothic"/>
                <a:cs typeface="Century Gothic"/>
              </a:rPr>
              <a:t>Daniel J. Edelman, Inc. All rights reserved. </a:t>
            </a:r>
            <a:br>
              <a:rPr lang="en-US" sz="1400" dirty="0">
                <a:solidFill>
                  <a:srgbClr val="8C8C8C"/>
                </a:solidFill>
                <a:latin typeface="Century Gothic"/>
                <a:ea typeface="Century Gothic"/>
                <a:cs typeface="Century Gothic"/>
              </a:rPr>
            </a:br>
            <a:r>
              <a:rPr lang="en-US" sz="1400" dirty="0">
                <a:solidFill>
                  <a:srgbClr val="8C8C8C"/>
                </a:solidFill>
                <a:latin typeface="Century Gothic"/>
                <a:ea typeface="Century Gothic"/>
                <a:cs typeface="Century Gothic"/>
              </a:rPr>
              <a:t>All information contained herein is confidential and proprietary to Daniel J. Edelman, Inc. (“Edelman”).</a:t>
            </a:r>
            <a:endParaRPr lang="en-US" sz="1400" dirty="0">
              <a:solidFill>
                <a:srgbClr val="8C8C8C"/>
              </a:solidFill>
              <a:latin typeface="Century Gothic"/>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244799" y="4368251"/>
            <a:ext cx="3777726" cy="1542572"/>
          </a:xfrm>
          <a:prstGeom prst="rect">
            <a:avLst/>
          </a:prstGeom>
          <a:effectLst/>
        </p:spPr>
      </p:pic>
    </p:spTree>
    <p:extLst>
      <p:ext uri="{BB962C8B-B14F-4D97-AF65-F5344CB8AC3E}">
        <p14:creationId xmlns:p14="http://schemas.microsoft.com/office/powerpoint/2010/main" val="26512021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Triangles">
    <p:bg>
      <p:bgRef idx="1001">
        <a:schemeClr val="bg1"/>
      </p:bgRef>
    </p:bg>
    <p:spTree>
      <p:nvGrpSpPr>
        <p:cNvPr id="1" name=""/>
        <p:cNvGrpSpPr/>
        <p:nvPr/>
      </p:nvGrpSpPr>
      <p:grpSpPr>
        <a:xfrm>
          <a:off x="0" y="0"/>
          <a:ext cx="0" cy="0"/>
          <a:chOff x="0" y="0"/>
          <a:chExt cx="0" cy="0"/>
        </a:xfrm>
      </p:grpSpPr>
      <p:sp>
        <p:nvSpPr>
          <p:cNvPr id="17" name="Picture Placeholder 6"/>
          <p:cNvSpPr>
            <a:spLocks noGrp="1"/>
          </p:cNvSpPr>
          <p:nvPr>
            <p:ph type="pic" sz="quarter" idx="13" hasCustomPrompt="1"/>
          </p:nvPr>
        </p:nvSpPr>
        <p:spPr>
          <a:xfrm>
            <a:off x="6873875" y="1"/>
            <a:ext cx="11428467" cy="10301110"/>
          </a:xfrm>
        </p:spPr>
        <p:txBody>
          <a:bodyPr rIns="457200" anchor="ctr"/>
          <a:lstStyle>
            <a:lvl1pPr marL="0" indent="0" algn="r">
              <a:buNone/>
              <a:defRPr sz="3600" baseline="0"/>
            </a:lvl1pPr>
          </a:lstStyle>
          <a:p>
            <a:r>
              <a:rPr lang="en-US" dirty="0" smtClean="0"/>
              <a:t>Click to Add</a:t>
            </a:r>
            <a:br>
              <a:rPr lang="en-US" dirty="0" smtClean="0"/>
            </a:br>
            <a:r>
              <a:rPr lang="en-US" dirty="0" smtClean="0"/>
              <a:t>New Photo and then</a:t>
            </a:r>
            <a:br>
              <a:rPr lang="en-US" dirty="0" smtClean="0"/>
            </a:br>
            <a:r>
              <a:rPr lang="en-US" dirty="0" smtClean="0"/>
              <a:t>“Send to Back”</a:t>
            </a:r>
            <a:endParaRPr lang="en-US" dirty="0"/>
          </a:p>
        </p:txBody>
      </p:sp>
      <p:sp>
        <p:nvSpPr>
          <p:cNvPr id="2" name="Title 1"/>
          <p:cNvSpPr>
            <a:spLocks noGrp="1"/>
          </p:cNvSpPr>
          <p:nvPr>
            <p:ph type="ctrTitle" hasCustomPrompt="1"/>
          </p:nvPr>
        </p:nvSpPr>
        <p:spPr bwMode="white">
          <a:xfrm>
            <a:off x="1272096" y="4273869"/>
            <a:ext cx="10126154" cy="1152262"/>
          </a:xfrm>
        </p:spPr>
        <p:txBody>
          <a:bodyPr anchor="b">
            <a:normAutofit/>
          </a:bodyPr>
          <a:lstStyle>
            <a:lvl1pPr>
              <a:defRPr sz="5400">
                <a:solidFill>
                  <a:schemeClr val="accent3"/>
                </a:solidFill>
              </a:defRPr>
            </a:lvl1pPr>
          </a:lstStyle>
          <a:p>
            <a:r>
              <a:rPr lang="en-US" dirty="0" smtClean="0"/>
              <a:t>Click to edit title style</a:t>
            </a:r>
            <a:endParaRPr lang="en-US" dirty="0"/>
          </a:p>
        </p:txBody>
      </p:sp>
      <p:sp>
        <p:nvSpPr>
          <p:cNvPr id="3" name="Subtitle 2"/>
          <p:cNvSpPr>
            <a:spLocks noGrp="1"/>
          </p:cNvSpPr>
          <p:nvPr>
            <p:ph type="subTitle" idx="1"/>
          </p:nvPr>
        </p:nvSpPr>
        <p:spPr bwMode="white">
          <a:xfrm>
            <a:off x="1272096" y="5559911"/>
            <a:ext cx="10126154" cy="924489"/>
          </a:xfrm>
        </p:spPr>
        <p:txBody>
          <a:bodyPr/>
          <a:lstStyle>
            <a:lvl1pPr marL="0" indent="0" algn="l">
              <a:buNone/>
              <a:defRPr sz="3200" cap="all">
                <a:solidFill>
                  <a:schemeClr val="tx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dirty="0"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chemeClr val="tx1"/>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spTree>
    <p:extLst>
      <p:ext uri="{BB962C8B-B14F-4D97-AF65-F5344CB8AC3E}">
        <p14:creationId xmlns:p14="http://schemas.microsoft.com/office/powerpoint/2010/main" val="434915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Digital 2">
    <p:bg>
      <p:bgPr>
        <a:solidFill>
          <a:schemeClr val="accent1"/>
        </a:solidFill>
        <a:effectLst/>
      </p:bgPr>
    </p:bg>
    <p:spTree>
      <p:nvGrpSpPr>
        <p:cNvPr id="1" name=""/>
        <p:cNvGrpSpPr/>
        <p:nvPr/>
      </p:nvGrpSpPr>
      <p:grpSpPr>
        <a:xfrm>
          <a:off x="0" y="0"/>
          <a:ext cx="0" cy="0"/>
          <a:chOff x="0" y="0"/>
          <a:chExt cx="0" cy="0"/>
        </a:xfrm>
      </p:grpSpPr>
      <p:sp>
        <p:nvSpPr>
          <p:cNvPr id="18" name="Rectangle 17"/>
          <p:cNvSpPr/>
          <p:nvPr userDrawn="1"/>
        </p:nvSpPr>
        <p:spPr>
          <a:xfrm>
            <a:off x="0" y="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3" name="Right Triangle 12"/>
          <p:cNvSpPr/>
          <p:nvPr userDrawn="1"/>
        </p:nvSpPr>
        <p:spPr>
          <a:xfrm flipH="1">
            <a:off x="8884621" y="1100666"/>
            <a:ext cx="9417487" cy="9207501"/>
          </a:xfrm>
          <a:prstGeom prst="rtTriangle">
            <a:avLst/>
          </a:prstGeom>
          <a:blipFill rotWithShape="0">
            <a:blip r:embed="rId2" cstate="screen">
              <a:extLst>
                <a:ext uri="{28A0092B-C50C-407E-A947-70E740481C1C}">
                  <a14:useLocalDpi xmlns:a14="http://schemas.microsoft.com/office/drawing/2010/main"/>
                </a:ext>
              </a:extLst>
            </a:blip>
            <a:srcRect/>
            <a:stretch>
              <a:fillRect l="-22423" t="-12999" r="-72250" b="-25180"/>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5" name="Right Triangle 24"/>
          <p:cNvSpPr/>
          <p:nvPr userDrawn="1"/>
        </p:nvSpPr>
        <p:spPr>
          <a:xfrm rot="5400000" flipH="1" flipV="1">
            <a:off x="13941779" y="726778"/>
            <a:ext cx="3822572" cy="38225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ctrTitle" hasCustomPrompt="1"/>
          </p:nvPr>
        </p:nvSpPr>
        <p:spPr bwMode="white">
          <a:xfrm>
            <a:off x="1272096" y="4273869"/>
            <a:ext cx="10126154" cy="1152262"/>
          </a:xfrm>
        </p:spPr>
        <p:txBody>
          <a:bodyPr anchor="b">
            <a:normAutofit/>
          </a:bodyPr>
          <a:lstStyle>
            <a:lvl1pPr>
              <a:defRPr sz="5400">
                <a:solidFill>
                  <a:schemeClr val="accent3"/>
                </a:solidFill>
              </a:defRPr>
            </a:lvl1pPr>
          </a:lstStyle>
          <a:p>
            <a:r>
              <a:rPr lang="en-US" dirty="0" smtClean="0"/>
              <a:t>Click to edit title style</a:t>
            </a:r>
            <a:endParaRPr lang="en-US" dirty="0"/>
          </a:p>
        </p:txBody>
      </p:sp>
      <p:sp>
        <p:nvSpPr>
          <p:cNvPr id="3" name="Subtitle 2"/>
          <p:cNvSpPr>
            <a:spLocks noGrp="1"/>
          </p:cNvSpPr>
          <p:nvPr>
            <p:ph type="subTitle" idx="1"/>
          </p:nvPr>
        </p:nvSpPr>
        <p:spPr bwMode="white">
          <a:xfrm>
            <a:off x="1272096" y="5559911"/>
            <a:ext cx="10126154" cy="924489"/>
          </a:xfrm>
        </p:spPr>
        <p:txBody>
          <a:bodyPr/>
          <a:lstStyle>
            <a:lvl1pPr marL="0" indent="0" algn="l">
              <a:buNone/>
              <a:defRPr sz="3200" cap="all">
                <a:solidFill>
                  <a:schemeClr val="tx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dirty="0"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chemeClr val="tx1"/>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sp>
        <p:nvSpPr>
          <p:cNvPr id="20" name="Right Triangle 19"/>
          <p:cNvSpPr/>
          <p:nvPr userDrawn="1"/>
        </p:nvSpPr>
        <p:spPr>
          <a:xfrm rot="5400000">
            <a:off x="14602600" y="3484135"/>
            <a:ext cx="665622" cy="66562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ight Triangle 20"/>
          <p:cNvSpPr/>
          <p:nvPr userDrawn="1"/>
        </p:nvSpPr>
        <p:spPr>
          <a:xfrm rot="5400000" flipH="1" flipV="1">
            <a:off x="10398984" y="6368718"/>
            <a:ext cx="884223" cy="884223"/>
          </a:xfrm>
          <a:prstGeom prst="r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3" name="Right Triangle 22"/>
          <p:cNvSpPr/>
          <p:nvPr userDrawn="1"/>
        </p:nvSpPr>
        <p:spPr>
          <a:xfrm rot="5400000">
            <a:off x="10622238" y="7621880"/>
            <a:ext cx="2021172" cy="202117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4" name="Right Triangle 23"/>
          <p:cNvSpPr/>
          <p:nvPr userDrawn="1"/>
        </p:nvSpPr>
        <p:spPr>
          <a:xfrm rot="5400000">
            <a:off x="16253600" y="625580"/>
            <a:ext cx="1230065" cy="1230065"/>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15" name="Picture 14" descr="edelman_digital_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8763" y="8632466"/>
            <a:ext cx="3824058" cy="1062493"/>
          </a:xfrm>
          <a:prstGeom prst="rect">
            <a:avLst/>
          </a:prstGeom>
          <a:effectLst/>
        </p:spPr>
      </p:pic>
    </p:spTree>
    <p:extLst>
      <p:ext uri="{BB962C8B-B14F-4D97-AF65-F5344CB8AC3E}">
        <p14:creationId xmlns:p14="http://schemas.microsoft.com/office/powerpoint/2010/main" val="389961949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Edelman 2">
    <p:bg>
      <p:bgPr>
        <a:solidFill>
          <a:schemeClr val="accent1"/>
        </a:solidFill>
        <a:effectLst/>
      </p:bgPr>
    </p:bg>
    <p:spTree>
      <p:nvGrpSpPr>
        <p:cNvPr id="1" name=""/>
        <p:cNvGrpSpPr/>
        <p:nvPr/>
      </p:nvGrpSpPr>
      <p:grpSpPr>
        <a:xfrm>
          <a:off x="0" y="0"/>
          <a:ext cx="0" cy="0"/>
          <a:chOff x="0" y="0"/>
          <a:chExt cx="0" cy="0"/>
        </a:xfrm>
      </p:grpSpPr>
      <p:sp>
        <p:nvSpPr>
          <p:cNvPr id="18" name="Rectangle 17"/>
          <p:cNvSpPr/>
          <p:nvPr userDrawn="1"/>
        </p:nvSpPr>
        <p:spPr>
          <a:xfrm>
            <a:off x="0" y="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3" name="Right Triangle 12"/>
          <p:cNvSpPr/>
          <p:nvPr userDrawn="1"/>
        </p:nvSpPr>
        <p:spPr>
          <a:xfrm flipH="1">
            <a:off x="8884621" y="1100666"/>
            <a:ext cx="9417487" cy="9207501"/>
          </a:xfrm>
          <a:prstGeom prst="rtTriangle">
            <a:avLst/>
          </a:prstGeom>
          <a:blipFill rotWithShape="0">
            <a:blip r:embed="rId2" cstate="screen">
              <a:extLst>
                <a:ext uri="{28A0092B-C50C-407E-A947-70E740481C1C}">
                  <a14:useLocalDpi xmlns:a14="http://schemas.microsoft.com/office/drawing/2010/main"/>
                </a:ext>
              </a:extLst>
            </a:blip>
            <a:srcRect/>
            <a:stretch>
              <a:fillRect l="-22423" t="-12999" r="-72250" b="-25180"/>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5" name="Right Triangle 24"/>
          <p:cNvSpPr/>
          <p:nvPr userDrawn="1"/>
        </p:nvSpPr>
        <p:spPr>
          <a:xfrm rot="5400000" flipH="1" flipV="1">
            <a:off x="13941779" y="726778"/>
            <a:ext cx="3822572" cy="3822572"/>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ctrTitle" hasCustomPrompt="1"/>
          </p:nvPr>
        </p:nvSpPr>
        <p:spPr bwMode="white">
          <a:xfrm>
            <a:off x="1272096" y="4273869"/>
            <a:ext cx="10126154" cy="1152262"/>
          </a:xfrm>
        </p:spPr>
        <p:txBody>
          <a:bodyPr anchor="b">
            <a:normAutofit/>
          </a:bodyPr>
          <a:lstStyle>
            <a:lvl1pPr>
              <a:defRPr sz="5400">
                <a:solidFill>
                  <a:schemeClr val="accent3"/>
                </a:solidFill>
              </a:defRPr>
            </a:lvl1pPr>
          </a:lstStyle>
          <a:p>
            <a:r>
              <a:rPr lang="en-US" dirty="0" smtClean="0"/>
              <a:t>Click to edit title style</a:t>
            </a:r>
            <a:endParaRPr lang="en-US" dirty="0"/>
          </a:p>
        </p:txBody>
      </p:sp>
      <p:sp>
        <p:nvSpPr>
          <p:cNvPr id="3" name="Subtitle 2"/>
          <p:cNvSpPr>
            <a:spLocks noGrp="1"/>
          </p:cNvSpPr>
          <p:nvPr>
            <p:ph type="subTitle" idx="1"/>
          </p:nvPr>
        </p:nvSpPr>
        <p:spPr bwMode="white">
          <a:xfrm>
            <a:off x="1272096" y="5559911"/>
            <a:ext cx="10126154" cy="924489"/>
          </a:xfrm>
        </p:spPr>
        <p:txBody>
          <a:bodyPr/>
          <a:lstStyle>
            <a:lvl1pPr marL="0" indent="0" algn="l">
              <a:buNone/>
              <a:defRPr sz="3200" cap="all">
                <a:solidFill>
                  <a:schemeClr val="tx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dirty="0"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chemeClr val="tx1"/>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sp>
        <p:nvSpPr>
          <p:cNvPr id="20" name="Right Triangle 19"/>
          <p:cNvSpPr/>
          <p:nvPr userDrawn="1"/>
        </p:nvSpPr>
        <p:spPr>
          <a:xfrm rot="5400000">
            <a:off x="14602600" y="3484135"/>
            <a:ext cx="665622" cy="665622"/>
          </a:xfrm>
          <a:prstGeom prst="rtTriangl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ight Triangle 20"/>
          <p:cNvSpPr/>
          <p:nvPr userDrawn="1"/>
        </p:nvSpPr>
        <p:spPr>
          <a:xfrm rot="5400000" flipH="1" flipV="1">
            <a:off x="10398984" y="6368718"/>
            <a:ext cx="884223" cy="884223"/>
          </a:xfrm>
          <a:prstGeom prst="r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3" name="Right Triangle 22"/>
          <p:cNvSpPr/>
          <p:nvPr userDrawn="1"/>
        </p:nvSpPr>
        <p:spPr>
          <a:xfrm rot="5400000">
            <a:off x="10622238" y="7621880"/>
            <a:ext cx="2021172" cy="202117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4" name="Right Triangle 23"/>
          <p:cNvSpPr/>
          <p:nvPr userDrawn="1"/>
        </p:nvSpPr>
        <p:spPr>
          <a:xfrm rot="5400000">
            <a:off x="16253600" y="625580"/>
            <a:ext cx="1230065" cy="1230065"/>
          </a:xfrm>
          <a:prstGeom prst="r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8763" y="8641362"/>
            <a:ext cx="2595053" cy="1059647"/>
          </a:xfrm>
          <a:prstGeom prst="rect">
            <a:avLst/>
          </a:prstGeom>
          <a:effectLst/>
        </p:spPr>
      </p:pic>
    </p:spTree>
    <p:extLst>
      <p:ext uri="{BB962C8B-B14F-4D97-AF65-F5344CB8AC3E}">
        <p14:creationId xmlns:p14="http://schemas.microsoft.com/office/powerpoint/2010/main" val="352348032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Copy and Bottom Angle Imag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Picture Placeholder 6"/>
          <p:cNvSpPr>
            <a:spLocks noGrp="1"/>
          </p:cNvSpPr>
          <p:nvPr>
            <p:ph type="pic" sz="quarter" idx="13" hasCustomPrompt="1"/>
          </p:nvPr>
        </p:nvSpPr>
        <p:spPr>
          <a:xfrm>
            <a:off x="6873875" y="1"/>
            <a:ext cx="11428467" cy="10301110"/>
          </a:xfrm>
        </p:spPr>
        <p:txBody>
          <a:bodyPr rIns="457200" anchor="ctr"/>
          <a:lstStyle>
            <a:lvl1pPr marL="0" indent="0" algn="r">
              <a:buNone/>
              <a:defRPr sz="3600" baseline="0"/>
            </a:lvl1pPr>
          </a:lstStyle>
          <a:p>
            <a:r>
              <a:rPr lang="en-US" dirty="0" smtClean="0"/>
              <a:t>Click to Add</a:t>
            </a:r>
            <a:br>
              <a:rPr lang="en-US" dirty="0" smtClean="0"/>
            </a:br>
            <a:r>
              <a:rPr lang="en-US" dirty="0" smtClean="0"/>
              <a:t>New Photo and then</a:t>
            </a:r>
            <a:br>
              <a:rPr lang="en-US" dirty="0" smtClean="0"/>
            </a:br>
            <a:r>
              <a:rPr lang="en-US" dirty="0" smtClean="0"/>
              <a:t>“Send to Back”</a:t>
            </a:r>
            <a:endParaRPr lang="en-US" dirty="0"/>
          </a:p>
        </p:txBody>
      </p:sp>
      <p:sp>
        <p:nvSpPr>
          <p:cNvPr id="9" name="Title 1"/>
          <p:cNvSpPr>
            <a:spLocks noGrp="1"/>
          </p:cNvSpPr>
          <p:nvPr>
            <p:ph type="ctrTitle" hasCustomPrompt="1"/>
          </p:nvPr>
        </p:nvSpPr>
        <p:spPr bwMode="white">
          <a:xfrm>
            <a:off x="1272096" y="4273869"/>
            <a:ext cx="10126154" cy="1152262"/>
          </a:xfrm>
        </p:spPr>
        <p:txBody>
          <a:bodyPr anchor="b">
            <a:normAutofit/>
          </a:bodyPr>
          <a:lstStyle>
            <a:lvl1pPr>
              <a:defRPr sz="5400">
                <a:solidFill>
                  <a:schemeClr val="accent3"/>
                </a:solidFill>
              </a:defRPr>
            </a:lvl1pPr>
          </a:lstStyle>
          <a:p>
            <a:r>
              <a:rPr lang="en-US" dirty="0" smtClean="0"/>
              <a:t>Click to edit title style</a:t>
            </a:r>
            <a:endParaRPr lang="en-US" dirty="0"/>
          </a:p>
        </p:txBody>
      </p:sp>
      <p:sp>
        <p:nvSpPr>
          <p:cNvPr id="10" name="Subtitle 2"/>
          <p:cNvSpPr>
            <a:spLocks noGrp="1"/>
          </p:cNvSpPr>
          <p:nvPr>
            <p:ph type="subTitle" idx="1"/>
          </p:nvPr>
        </p:nvSpPr>
        <p:spPr bwMode="white">
          <a:xfrm>
            <a:off x="1272096" y="5559911"/>
            <a:ext cx="10126154" cy="924489"/>
          </a:xfrm>
        </p:spPr>
        <p:txBody>
          <a:bodyPr/>
          <a:lstStyle>
            <a:lvl1pPr marL="0" indent="0" algn="l">
              <a:buNone/>
              <a:defRPr sz="3200" cap="all">
                <a:solidFill>
                  <a:schemeClr val="tx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dirty="0" smtClean="0"/>
              <a:t>Click to edit Master subtitle style</a:t>
            </a:r>
            <a:endParaRPr lang="en-US" dirty="0"/>
          </a:p>
        </p:txBody>
      </p:sp>
      <p:sp>
        <p:nvSpPr>
          <p:cNvPr id="11"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chemeClr val="tx1"/>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spTree>
    <p:extLst>
      <p:ext uri="{BB962C8B-B14F-4D97-AF65-F5344CB8AC3E}">
        <p14:creationId xmlns:p14="http://schemas.microsoft.com/office/powerpoint/2010/main" val="284111807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een Image Cover Slide">
    <p:bg>
      <p:bgPr>
        <a:solidFill>
          <a:schemeClr val="accent1"/>
        </a:solidFill>
        <a:effectLst/>
      </p:bgPr>
    </p:bg>
    <p:spTree>
      <p:nvGrpSpPr>
        <p:cNvPr id="1" name=""/>
        <p:cNvGrpSpPr/>
        <p:nvPr/>
      </p:nvGrpSpPr>
      <p:grpSpPr>
        <a:xfrm>
          <a:off x="0" y="0"/>
          <a:ext cx="0" cy="0"/>
          <a:chOff x="0" y="0"/>
          <a:chExt cx="0" cy="0"/>
        </a:xfrm>
      </p:grpSpPr>
      <p:sp>
        <p:nvSpPr>
          <p:cNvPr id="7" name="Picture Placeholder 8"/>
          <p:cNvSpPr>
            <a:spLocks noGrp="1"/>
          </p:cNvSpPr>
          <p:nvPr>
            <p:ph type="pic" sz="quarter" idx="18" hasCustomPrompt="1"/>
          </p:nvPr>
        </p:nvSpPr>
        <p:spPr>
          <a:xfrm>
            <a:off x="0" y="0"/>
            <a:ext cx="18288000" cy="10287000"/>
          </a:xfrm>
        </p:spPr>
        <p:txBody>
          <a:bodyPr rIns="822960" anchor="ctr"/>
          <a:lstStyle>
            <a:lvl1pPr marL="0" indent="0" algn="r">
              <a:buNone/>
              <a:defRPr baseline="0">
                <a:solidFill>
                  <a:schemeClr val="bg1"/>
                </a:solidFill>
              </a:defRPr>
            </a:lvl1pPr>
          </a:lstStyle>
          <a:p>
            <a:r>
              <a:rPr lang="en-US" dirty="0" smtClean="0"/>
              <a:t>Drag picture to</a:t>
            </a:r>
            <a:br>
              <a:rPr lang="en-US" dirty="0" smtClean="0"/>
            </a:br>
            <a:r>
              <a:rPr lang="en-US" dirty="0" smtClean="0"/>
              <a:t>placeholder or </a:t>
            </a:r>
            <a:br>
              <a:rPr lang="en-US" dirty="0" smtClean="0"/>
            </a:br>
            <a:r>
              <a:rPr lang="en-US" dirty="0" smtClean="0"/>
              <a:t>click icon to add</a:t>
            </a:r>
            <a:endParaRPr lang="en-US" dirty="0"/>
          </a:p>
        </p:txBody>
      </p:sp>
      <p:sp>
        <p:nvSpPr>
          <p:cNvPr id="2" name="Title 1"/>
          <p:cNvSpPr>
            <a:spLocks noGrp="1"/>
          </p:cNvSpPr>
          <p:nvPr>
            <p:ph type="ctrTitle"/>
          </p:nvPr>
        </p:nvSpPr>
        <p:spPr bwMode="white">
          <a:xfrm>
            <a:off x="1272096" y="3644929"/>
            <a:ext cx="10135566" cy="1152262"/>
          </a:xfrm>
        </p:spPr>
        <p:txBody>
          <a:bodyPr anchor="b">
            <a:normAutofit/>
          </a:bodyPr>
          <a:lstStyle>
            <a:lvl1pPr>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bwMode="white">
          <a:xfrm>
            <a:off x="1272096" y="4930971"/>
            <a:ext cx="10145204" cy="924489"/>
          </a:xfrm>
        </p:spPr>
        <p:txBody>
          <a:bodyPr/>
          <a:lstStyle>
            <a:lvl1pPr marL="0" indent="0" algn="l">
              <a:buNone/>
              <a:defRPr sz="3200" cap="all">
                <a:solidFill>
                  <a:schemeClr val="bg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1912018"/>
            <a:ext cx="9486900" cy="425564"/>
          </a:xfrm>
        </p:spPr>
        <p:txBody>
          <a:bodyPr/>
          <a:lstStyle>
            <a:lvl1pPr marL="0" indent="0">
              <a:buNone/>
              <a:defRPr sz="2000" baseline="0">
                <a:solidFill>
                  <a:srgbClr val="FFFFFF"/>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spTree>
    <p:extLst>
      <p:ext uri="{BB962C8B-B14F-4D97-AF65-F5344CB8AC3E}">
        <p14:creationId xmlns:p14="http://schemas.microsoft.com/office/powerpoint/2010/main" val="28621683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Table of Contents">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5" name="Picture 4" descr="sparkle-2.ai"/>
          <p:cNvPicPr>
            <a:picLocks noChangeAspect="1"/>
          </p:cNvPicPr>
          <p:nvPr userDrawn="1"/>
        </p:nvPicPr>
        <p:blipFill rotWithShape="1">
          <a:blip r:embed="rId2" cstate="email">
            <a:extLst>
              <a:ext uri="{28A0092B-C50C-407E-A947-70E740481C1C}">
                <a14:useLocalDpi xmlns:a14="http://schemas.microsoft.com/office/drawing/2010/main"/>
              </a:ext>
            </a:extLst>
          </a:blip>
          <a:srcRect l="24754" t="117" r="24064" b="-117"/>
          <a:stretch/>
        </p:blipFill>
        <p:spPr>
          <a:xfrm>
            <a:off x="10853013" y="0"/>
            <a:ext cx="7454230" cy="10318337"/>
          </a:xfrm>
          <a:prstGeom prst="rect">
            <a:avLst/>
          </a:prstGeom>
        </p:spPr>
      </p:pic>
      <p:sp>
        <p:nvSpPr>
          <p:cNvPr id="2" name="Title 1"/>
          <p:cNvSpPr>
            <a:spLocks noGrp="1"/>
          </p:cNvSpPr>
          <p:nvPr>
            <p:ph type="title" hasCustomPrompt="1"/>
          </p:nvPr>
        </p:nvSpPr>
        <p:spPr>
          <a:xfrm>
            <a:off x="2391228" y="1225828"/>
            <a:ext cx="5619041" cy="1300594"/>
          </a:xfrm>
        </p:spPr>
        <p:txBody>
          <a:bodyPr anchor="b">
            <a:noAutofit/>
          </a:bodyPr>
          <a:lstStyle>
            <a:lvl1pPr>
              <a:lnSpc>
                <a:spcPct val="100000"/>
              </a:lnSpc>
              <a:defRPr sz="5400" cap="none">
                <a:solidFill>
                  <a:schemeClr val="accent3"/>
                </a:solidFill>
              </a:defRPr>
            </a:lvl1pPr>
          </a:lstStyle>
          <a:p>
            <a:r>
              <a:rPr lang="en-US" dirty="0" smtClean="0"/>
              <a:t>Contents</a:t>
            </a:r>
            <a:endParaRPr lang="en-US" dirty="0"/>
          </a:p>
        </p:txBody>
      </p:sp>
      <p:sp>
        <p:nvSpPr>
          <p:cNvPr id="3" name="Content Placeholder 2"/>
          <p:cNvSpPr>
            <a:spLocks noGrp="1"/>
          </p:cNvSpPr>
          <p:nvPr>
            <p:ph idx="1" hasCustomPrompt="1"/>
          </p:nvPr>
        </p:nvSpPr>
        <p:spPr>
          <a:xfrm>
            <a:off x="2419451" y="3175001"/>
            <a:ext cx="5590818" cy="6443560"/>
          </a:xfrm>
        </p:spPr>
        <p:txBody>
          <a:bodyPr/>
          <a:lstStyle>
            <a:lvl1pPr marL="0" indent="0">
              <a:lnSpc>
                <a:spcPct val="110000"/>
              </a:lnSpc>
              <a:spcBef>
                <a:spcPts val="0"/>
              </a:spcBef>
              <a:spcAft>
                <a:spcPts val="600"/>
              </a:spcAft>
              <a:buNone/>
              <a:defRPr sz="3200" cap="all">
                <a:solidFill>
                  <a:schemeClr val="tx1"/>
                </a:solidFill>
                <a:latin typeface="Century Gothic"/>
              </a:defRPr>
            </a:lvl1pPr>
            <a:lvl2pPr marL="0" indent="0">
              <a:lnSpc>
                <a:spcPct val="110000"/>
              </a:lnSpc>
              <a:spcBef>
                <a:spcPts val="0"/>
              </a:spcBef>
              <a:spcAft>
                <a:spcPts val="600"/>
              </a:spcAft>
              <a:buNone/>
              <a:defRPr sz="3200" cap="all">
                <a:solidFill>
                  <a:schemeClr val="tx1"/>
                </a:solidFill>
                <a:latin typeface="Century Gothic"/>
              </a:defRPr>
            </a:lvl2pPr>
            <a:lvl3pPr marL="0" indent="0">
              <a:lnSpc>
                <a:spcPct val="110000"/>
              </a:lnSpc>
              <a:spcBef>
                <a:spcPts val="0"/>
              </a:spcBef>
              <a:spcAft>
                <a:spcPts val="600"/>
              </a:spcAft>
              <a:buNone/>
              <a:defRPr sz="3200" cap="all">
                <a:solidFill>
                  <a:schemeClr val="tx1"/>
                </a:solidFill>
                <a:latin typeface="Century Gothic"/>
              </a:defRPr>
            </a:lvl3pPr>
            <a:lvl4pPr marL="0" indent="0">
              <a:lnSpc>
                <a:spcPct val="110000"/>
              </a:lnSpc>
              <a:spcBef>
                <a:spcPts val="0"/>
              </a:spcBef>
              <a:spcAft>
                <a:spcPts val="600"/>
              </a:spcAft>
              <a:buNone/>
              <a:defRPr sz="3200" cap="all">
                <a:solidFill>
                  <a:schemeClr val="tx1"/>
                </a:solidFill>
                <a:latin typeface="Century Gothic"/>
              </a:defRPr>
            </a:lvl4pPr>
            <a:lvl5pPr marL="0" indent="0">
              <a:lnSpc>
                <a:spcPct val="110000"/>
              </a:lnSpc>
              <a:spcBef>
                <a:spcPts val="0"/>
              </a:spcBef>
              <a:spcAft>
                <a:spcPts val="600"/>
              </a:spcAft>
              <a:buNone/>
              <a:defRPr sz="3200" cap="all">
                <a:solidFill>
                  <a:schemeClr val="tx1"/>
                </a:solidFill>
                <a:latin typeface="Century Gothic"/>
              </a:defRPr>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15365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Divi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
        <p:nvSpPr>
          <p:cNvPr id="3" name="Right Triangle 2"/>
          <p:cNvSpPr/>
          <p:nvPr userDrawn="1"/>
        </p:nvSpPr>
        <p:spPr>
          <a:xfrm rot="16200000">
            <a:off x="17486198" y="9479152"/>
            <a:ext cx="623119" cy="623119"/>
          </a:xfrm>
          <a:prstGeom prst="rtTriangl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a:endParaRPr>
          </a:p>
        </p:txBody>
      </p:sp>
    </p:spTree>
    <p:extLst>
      <p:ext uri="{BB962C8B-B14F-4D97-AF65-F5344CB8AC3E}">
        <p14:creationId xmlns:p14="http://schemas.microsoft.com/office/powerpoint/2010/main" val="84044615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898276"/>
            <a:ext cx="15773400" cy="633642"/>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94000"/>
            <a:ext cx="15780192" cy="6434666"/>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7080060" y="9496531"/>
            <a:ext cx="916203" cy="547688"/>
          </a:xfrm>
          <a:prstGeom prst="rect">
            <a:avLst/>
          </a:prstGeom>
        </p:spPr>
        <p:txBody>
          <a:bodyPr vert="horz" lIns="0" tIns="0" rIns="0" bIns="0" rtlCol="0" anchor="b" anchorCtr="0"/>
          <a:lstStyle>
            <a:lvl1pPr algn="r">
              <a:defRPr sz="1400">
                <a:solidFill>
                  <a:schemeClr val="tx1">
                    <a:tint val="75000"/>
                  </a:schemeClr>
                </a:solidFill>
                <a:latin typeface="Century Gothic"/>
              </a:defRPr>
            </a:lvl1pPr>
          </a:lstStyle>
          <a:p>
            <a:fld id="{BD24007E-3925-E74C-A90B-515138799913}" type="slidenum">
              <a:rPr lang="en-US" smtClean="0"/>
              <a:pPr/>
              <a:t>‹#›</a:t>
            </a:fld>
            <a:endParaRPr lang="en-US" dirty="0"/>
          </a:p>
        </p:txBody>
      </p:sp>
    </p:spTree>
    <p:extLst>
      <p:ext uri="{BB962C8B-B14F-4D97-AF65-F5344CB8AC3E}">
        <p14:creationId xmlns:p14="http://schemas.microsoft.com/office/powerpoint/2010/main" val="2487132668"/>
      </p:ext>
    </p:extLst>
  </p:cSld>
  <p:clrMap bg1="lt1" tx1="dk1" bg2="lt2" tx2="dk2" accent1="accent1" accent2="accent2" accent3="accent3" accent4="accent4" accent5="accent5" accent6="accent6" hlink="hlink" folHlink="folHlink"/>
  <p:sldLayoutIdLst>
    <p:sldLayoutId id="2147483690" r:id="rId1"/>
    <p:sldLayoutId id="2147483660" r:id="rId2"/>
    <p:sldLayoutId id="2147483701" r:id="rId3"/>
    <p:sldLayoutId id="2147483702" r:id="rId4"/>
    <p:sldLayoutId id="2147483706" r:id="rId5"/>
    <p:sldLayoutId id="2147483704" r:id="rId6"/>
    <p:sldLayoutId id="2147483694" r:id="rId7"/>
    <p:sldLayoutId id="2147483661" r:id="rId8"/>
    <p:sldLayoutId id="2147483663" r:id="rId9"/>
    <p:sldLayoutId id="2147483684" r:id="rId10"/>
    <p:sldLayoutId id="2147483685" r:id="rId11"/>
    <p:sldLayoutId id="2147483686" r:id="rId12"/>
    <p:sldLayoutId id="2147483687" r:id="rId13"/>
    <p:sldLayoutId id="2147483688" r:id="rId14"/>
    <p:sldLayoutId id="2147483650" r:id="rId15"/>
    <p:sldLayoutId id="2147483692" r:id="rId16"/>
    <p:sldLayoutId id="2147483695" r:id="rId17"/>
    <p:sldLayoutId id="2147483696" r:id="rId18"/>
    <p:sldLayoutId id="2147483697" r:id="rId19"/>
    <p:sldLayoutId id="2147483689" r:id="rId20"/>
    <p:sldLayoutId id="2147483683" r:id="rId21"/>
    <p:sldLayoutId id="2147483670" r:id="rId22"/>
    <p:sldLayoutId id="2147483678" r:id="rId23"/>
    <p:sldLayoutId id="2147483698" r:id="rId24"/>
    <p:sldLayoutId id="2147483699" r:id="rId25"/>
    <p:sldLayoutId id="2147483705" r:id="rId26"/>
    <p:sldLayoutId id="2147483691" r:id="rId27"/>
    <p:sldLayoutId id="2147483679" r:id="rId28"/>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hf hdr="0" ftr="0" dt="0"/>
  <p:txStyles>
    <p:titleStyle>
      <a:lvl1pPr algn="l" defTabSz="816422" rtl="0" eaLnBrk="1" latinLnBrk="0" hangingPunct="1">
        <a:lnSpc>
          <a:spcPct val="85000"/>
        </a:lnSpc>
        <a:spcBef>
          <a:spcPct val="0"/>
        </a:spcBef>
        <a:buNone/>
        <a:defRPr sz="5000" kern="1200">
          <a:solidFill>
            <a:schemeClr val="accent3"/>
          </a:solidFill>
          <a:latin typeface="Century Gothic"/>
          <a:ea typeface="+mj-ea"/>
          <a:cs typeface="+mj-cs"/>
        </a:defRPr>
      </a:lvl1pPr>
    </p:titleStyle>
    <p:body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4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0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1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14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6422" rtl="0" eaLnBrk="1" latinLnBrk="0" hangingPunct="1">
        <a:defRPr sz="3200" kern="1200">
          <a:solidFill>
            <a:schemeClr val="tx1"/>
          </a:solidFill>
          <a:latin typeface="+mn-lt"/>
          <a:ea typeface="+mn-ea"/>
          <a:cs typeface="+mn-cs"/>
        </a:defRPr>
      </a:lvl1pPr>
      <a:lvl2pPr marL="816422" algn="l" defTabSz="816422" rtl="0" eaLnBrk="1" latinLnBrk="0" hangingPunct="1">
        <a:defRPr sz="3200" kern="1200">
          <a:solidFill>
            <a:schemeClr val="tx1"/>
          </a:solidFill>
          <a:latin typeface="+mn-lt"/>
          <a:ea typeface="+mn-ea"/>
          <a:cs typeface="+mn-cs"/>
        </a:defRPr>
      </a:lvl2pPr>
      <a:lvl3pPr marL="1632844" algn="l" defTabSz="816422" rtl="0" eaLnBrk="1" latinLnBrk="0" hangingPunct="1">
        <a:defRPr sz="3200" kern="1200">
          <a:solidFill>
            <a:schemeClr val="tx1"/>
          </a:solidFill>
          <a:latin typeface="+mn-lt"/>
          <a:ea typeface="+mn-ea"/>
          <a:cs typeface="+mn-cs"/>
        </a:defRPr>
      </a:lvl3pPr>
      <a:lvl4pPr marL="2449266" algn="l" defTabSz="816422" rtl="0" eaLnBrk="1" latinLnBrk="0" hangingPunct="1">
        <a:defRPr sz="3200" kern="1200">
          <a:solidFill>
            <a:schemeClr val="tx1"/>
          </a:solidFill>
          <a:latin typeface="+mn-lt"/>
          <a:ea typeface="+mn-ea"/>
          <a:cs typeface="+mn-cs"/>
        </a:defRPr>
      </a:lvl4pPr>
      <a:lvl5pPr marL="3265688" algn="l" defTabSz="816422" rtl="0" eaLnBrk="1" latinLnBrk="0" hangingPunct="1">
        <a:defRPr sz="3200" kern="1200">
          <a:solidFill>
            <a:schemeClr val="tx1"/>
          </a:solidFill>
          <a:latin typeface="+mn-lt"/>
          <a:ea typeface="+mn-ea"/>
          <a:cs typeface="+mn-cs"/>
        </a:defRPr>
      </a:lvl5pPr>
      <a:lvl6pPr marL="4082110" algn="l" defTabSz="816422" rtl="0" eaLnBrk="1" latinLnBrk="0" hangingPunct="1">
        <a:defRPr sz="3200" kern="1200">
          <a:solidFill>
            <a:schemeClr val="tx1"/>
          </a:solidFill>
          <a:latin typeface="+mn-lt"/>
          <a:ea typeface="+mn-ea"/>
          <a:cs typeface="+mn-cs"/>
        </a:defRPr>
      </a:lvl6pPr>
      <a:lvl7pPr marL="4898532" algn="l" defTabSz="816422" rtl="0" eaLnBrk="1" latinLnBrk="0" hangingPunct="1">
        <a:defRPr sz="3200" kern="1200">
          <a:solidFill>
            <a:schemeClr val="tx1"/>
          </a:solidFill>
          <a:latin typeface="+mn-lt"/>
          <a:ea typeface="+mn-ea"/>
          <a:cs typeface="+mn-cs"/>
        </a:defRPr>
      </a:lvl7pPr>
      <a:lvl8pPr marL="5714954" algn="l" defTabSz="816422" rtl="0" eaLnBrk="1" latinLnBrk="0" hangingPunct="1">
        <a:defRPr sz="3200" kern="1200">
          <a:solidFill>
            <a:schemeClr val="tx1"/>
          </a:solidFill>
          <a:latin typeface="+mn-lt"/>
          <a:ea typeface="+mn-ea"/>
          <a:cs typeface="+mn-cs"/>
        </a:defRPr>
      </a:lvl8pPr>
      <a:lvl9pPr marL="6531376" algn="l" defTabSz="81642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7.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hyperlink" Target="https://www.coursera.org/course/pythonlearn" TargetMode="External"/><Relationship Id="rId3" Type="http://schemas.openxmlformats.org/officeDocument/2006/relationships/hyperlink" Target="http://learnpythonthehardway.org/book/index.html" TargetMode="External"/><Relationship Id="rId7" Type="http://schemas.openxmlformats.org/officeDocument/2006/relationships/hyperlink" Target="https://developers.google.com/edu/python/" TargetMode="External"/><Relationship Id="rId12"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hyperlink" Target="http://www.learnpython.org/" TargetMode="External"/><Relationship Id="rId11" Type="http://schemas.openxmlformats.org/officeDocument/2006/relationships/hyperlink" Target="http://learnpythonthehardway.org/book/ex0.html" TargetMode="External"/><Relationship Id="rId5" Type="http://schemas.openxmlformats.org/officeDocument/2006/relationships/hyperlink" Target="http://www.codecademy.com/en/tracks/python" TargetMode="External"/><Relationship Id="rId10" Type="http://schemas.openxmlformats.org/officeDocument/2006/relationships/hyperlink" Target="https://openhatch.org/wiki/Skillshare_intro_to_Python/Unit_1" TargetMode="External"/><Relationship Id="rId4" Type="http://schemas.openxmlformats.org/officeDocument/2006/relationships/hyperlink" Target="http://www.skillshare.com/classes/technology/Intro-to-programming-teach-yourself-Python-while-cheating-at-Scrabble/98731973" TargetMode="External"/><Relationship Id="rId9" Type="http://schemas.openxmlformats.org/officeDocument/2006/relationships/hyperlink" Target="https://www.coursera.org/course/interactivepytho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tryr.codeschool.com/" TargetMode="External"/><Relationship Id="rId7" Type="http://schemas.openxmlformats.org/officeDocument/2006/relationships/image" Target="../media/image57.jpe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56.png"/><Relationship Id="rId5" Type="http://schemas.openxmlformats.org/officeDocument/2006/relationships/hyperlink" Target="http://www.rstudio.com/" TargetMode="External"/><Relationship Id="rId4" Type="http://schemas.openxmlformats.org/officeDocument/2006/relationships/hyperlink" Target="http://swirlstats.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sz="2800" dirty="0" smtClean="0"/>
              <a:t>January 16, 2015</a:t>
            </a:r>
            <a:endParaRPr lang="en-US" sz="2800" dirty="0"/>
          </a:p>
        </p:txBody>
      </p:sp>
      <p:sp>
        <p:nvSpPr>
          <p:cNvPr id="9" name="AutoShape 2" descr="data:image/jpeg;base64,/9j/4AAQSkZJRgABAQAAAQABAAD/2wCEAAkGBxIHBhUQEhQTFBUXFRgSGRgTFxIVFRQWIBcYFxobFRoYKCggGholGxUXJDEhJTUrLy4uFyAzODcsNygtLisBCgoKDg0OGhAQGzckHyU3LjQxNzU3NzQ0NC8rMTE0Ky40Nys3NTcsNC0sLDQsNzQ0NCw3NTcsLDQ3LCw0LCwsN//AABEIAKQBNAMBIgACEQEDEQH/xAAbAAEAAwEBAQEAAAAAAAAAAAAABQYHBAMCAf/EAEoQAAIBAgQBBgkHBwsFAAAAAAABAgMRBAUGEiEHMUFhcYETIjZRcnORsbIyNUKhwcLRFDRSYqKz4RUjJjdTgoOEkpPDFjNU8PH/xAAaAQEAAwEBAQAAAAAAAAAAAAAAAwQFBgEC/8QAKhEBAAICAQEGBQUAAAAAAAAAAAECAxEEEgUhIjFBgRMyUdHhUmGRobH/2gAMAwEAAhEDEQA/ANxAAAAAAAAAAAAAAAAAAAAAAAAAAAAAAAAAAAAAAAAAAAAAAAAAAAAAAAAAAAAAAAAAAAAAAAAAAAAAAAAAAAAAAAAAAAAAAAAAAAAAAAAAAAAAACJ1JnsMgwHhJLc29sYp2cn29CXSz2tZtOoeWtFY3KWBl2e5nmssGsRPfRoytbwdo7U+bdbx1fhzlXlm2Ibv4et/uVPxLdeHMxvqhUty4iddMt5BiWC1XjMDO8a85LzVH4RP/VxXdY0jR2q46hpuEoqFaKu4r5Mo826PTa/Oui6IsnHtSN+iXHyK3nSygAgTgAAAAAAAAAAAAAAAADdkfNOoqsN0WpJ9KaafegPo56GPpYjESpwqQlKKvKMZJuPbbmOPVPk3iPUz+FlI5J/nCv6EfiYGlgAAAAAAAAAAAAAAAAAAAROpM8hkOX+Ekt0m9sIrg5S+xLpZ7Ws2nUPLWisblLGccrM7YjDq/wBGo/rgR9TlExkptpUUvNsk7d+48K2u8VWfjQw8rc26k3b2su4sGTHeLKWXPTJSavfOtdyzTI3h/BxjKSSnLddOzT8WNuF7dxTt1yyPWuI/ssL/ALP8SPznUFXN6ChOFGKjLcvBQ2O9muLvzcSeng7ojXugt4u+Z37IpstHJnL+lcfVz9yKo2Wjk0f9LI+rqe4+M1vBL7xV8UNkBE/yjPq9h24PFrEq3M1/7wOfwdo4M1uis9/7te2G1Y3LpABeRABA6l1TRyCO2V51GrqEee3nk/ooCeBn9PNc4zqO+jSjRg+KbUVddtTi+1I5MfmWcZFHwlZqUL8W40pQ/vbEmvqA0sEDpPUsNQYZ8NlSNt8L3/vR88fd7L9Op80lk2STrxipSjtSUr24yUeNu0CVBVNBZ3WzynWnWae2UVFRSioqz5un23LWABWtdZ3VyPLqdSjtvKpse5XVtsn510pHVo7NKmcZHGtV27nKS8VWVk7LgBWuVetKEKEVKSjLwl0m0pW2WuunnftLJonyVoeh95mdaxxONxDpfllOMLb9m1JX+Tu5m/1SVyLHZtSyinGhRhKko+I2o3au/PJdYF31T5N4j1M/hZSuSj5wr+hH4mXXVPk1iPUz+Fma6Jz2lkFStUqbneEVGMVxk7vp5kutga+DP3qTNMzjvw+GUIc6bi22upyaT7kcuA19iMDjfB4ummk7StFwqQ67cz7OAGlA86FaOIoxnFqUZJSTXM01dMh9T6lp6fw63LfUl8mCdr9cn0R6wJwGb4bM84z2PhKKVOm+ZqNOMX2Opdy7Ufj1TmOn8So4ympxfnUYt+hOHi36mBpIOLKM0p5xgVWpO8Xws+Di+lSXQzxzzPaGR4ffVlxfyYx4zn2L7XwAkwUGGpMyz5t4SgqdPm3ys/2pWi+xJnJmFXO8spOrOblFcW4KjNJdaSvbrA0kFL0frX+VcSsPXUY1H8mUeEZ2V7NPmlZdj6um6AAAAMn5Tca6+ofB34U4JW/Wl4zfscfYawYtr3hq2v2w/dwLXE+fary/k0gWz5bDZN6X03U1BWbv4OlD5c2r8f0Yrpl7vZe7kyRWJtadQpUpNp1CCbPls1KnojAU4Wfh5vzuaV+6Ng9G5f8AoVv9xmTbtnifrXo4OX6MsLhyY4SUs5nXt4lOnJN9G6Vko9trv/6WJaPy6L/7dZ9TqP7CWpqGGwqpUoRp01xUY+fzt9L6yny+2uPGKfhzuZWMHBydcTbyfrkemDq+DxcX129vA53IU3/PLtXvOPxXmt62j0mGzNdxMLSADu2OGScoXle/RpmtmScoXle/Rp+4DWzzxNCOJw8qc1eMk4tPpTVmegAxnT9d5FrCMb8I1nh5dcXLY799n3GhcofklV7af7yJm2fv+llbb/5Dt27/AMTSeUPySq9tP95ECG5J/wA0r+nD4WX0oXJP+aV/Th8LL6BSeVb5mpeu+5M7eTbyWj6dT4mcXKt8zUvXfcmdvJt5LR9Op8TAheVnnw3+L/xlo0T5K0PQ+8yr8rPPhv8AF/4y0aJ8laHofeYHtqnybxHqZ/Cyg8mWApYzNKkqkFNwjGUd3FJtvjbmvwL9qnybxHqZ/CylclHzhX9CPxMDSjPuVbBRVOjXStLc6T61bcr9ln7TQSkcq3zPS9d9yYEjyd1nU0rC/wBGU4rs3N/aUOlL/qrWq38YzqPh5qUU2l1XjH2tsunJ8nLR1lz7qtu0pfJ3LbqqlfpjNfsS/ADYYRUIpJJJKyS4JLqODPssjm+VToyS4rxX+jP6LXf9pIADKOTbMpYPPvAv5NVOLXmnFNp+xSXeju5WPz2h6E/fEgdO+PrSnt/t5PuvJ+4nuVj89oehP3xAuek/JnD+qh7iWInSfkzh/VQ9xLAY3KgsFrxQhwUcXFJLoTqJ2XUr2NkMgx/9Yn+bh8cTXwAAAGUcqeBeHzyNa3i1YJX/AF48Gv8ATt+s1cjs9yelnmXujVTtzpr5UJdDj1/iSYr9Fto8tOuumCNmt6TprD6Sw6X0lKo+tuT5+7h3EDU5L6u97cRTa6Lwkn3pNlswuXvKcnoUJSUnCLi2rpPjfp7Sr21lieJbpn6f6cLFMZe+H22ebkfjkftGCqys5KPacTWs2nUNrWo2+HI+GzqeFj/awEMAqs7Rqwb8yJo4maZ1Ef3H3e/EpDicj3y2n4bHRXme59i/jY6nkkn9OPsZJYDAxwcOHFvnf4eZFzidl55yxOSuojv/AAjy8mkUnpncuoAHVMwMj5Q3bV0n+rT9xrhkXKLx1ZL0afuA1mhWjiKSnCSlF8U4tNNdTR55hjYZfg5Vaj2xirt/YvO3zJFKr6JxOXVXLA4mUE+OyUpR9rjwl3o4qujsyzWqvyivHan9KcppdcYpWv7AITTWFln2rYya4Oq8RPzJbt9u92XeaLryi62lKyXGyjLujOMn9SZ1adyClkGE2U+MpWc5v5Un9iXGy6yVlFTi00mnwafFNdYGb8lmYQo4irQk0pT2zjf6Vrppddmn7TSTPc65O28Q54ScYq91Ce5bX+rJX4dvN5z9o6czeVPY8Xtj5/C1HL22v9YHvyq14PLqVPdHf4Xdtut23ZJXt5rtEjybeS0fTqfEyo6q0msiyhVp1ZVasqqg3a0bOMm+e7b8Vcblv5N1bSsOudR/tsCF5WYu2HfR/OLv8T8Cy6Hmp6UoW/Ra71KSZ2Z9k1PPMvdGpdcd0ZLnhLoa9r4dZUMDpjM8kk44bEUnBu9pXSfXtlGST7GBa9U+TeI9TP4WUrko+cK/oR+Jl+zjCPH5TVoppOdOUE3zJtW4lf0Xpapp/E1JznCSnFRWzdws2+N+0C2FI5Vvmel677ky7le1nkM9QYGFOEoxcZ725Xs1tkujtA5uTXyXj6yfvKPmlCWltYqdntjUVWP61Nvil3OUe40nSeUSyTJ1RnKMmpSleN7cXfpPXP8AIqOfYTZVTTXGM4/Kg+rq86A78LiI4vDxqQalGSUk1zNHDqLNY5PlE6zaTSagv0pteKl3/UmVHD6WzPJm44XEwcG72bsu3ZJSin2H1HRWKzbEqeOxG5Log3J9kbpRh3JgR3JhlTr5m8S14tNOKfnqNW4dkW/9SPflY/PaHoT98TQcDg6eX4SNKlFRhFWSX2+d9ZXNaaXqagxFOUJwjsjJPfu43afC3YBK6T8mcP6qHuJY4slwby/KaVGTTcIKDavZtLoudoGQY/8ArE/zcPjia+UfE6LrVdUflaqU9vho1dvjbrKSdua1+BeAAAAAAARedcHHv+wlDyxNBYmltf8AFMq83BObBalfP7JMV4reJlW3I83I76+VVIPxbSXsf1nK8BVv8iX1HI34mek6mk/w1a5KT5S6ctwCxlNybas7cLfWMrp+Dzdx59u5X+o+MNl9dPh4l+fxre4l8BgY4OD6ZPnb6f4Grw+Ja845+H09M7mZ9fZXzZYrFo6t78odYAOjZwAABkXKJ5Wy9Gn7jXTPtbaVxOYZu8TSUZxaitqdpqytzPg/aBoIAAAAADyxW78mlstv2vbfm3W4X6rlAnSzvNVtf8zF89nTh9cbzAcqeaQqKnhotOUZeEnb6L2uMU+u0m7dnnLdpTAvLtO0aUlaSjua6VKTc2n2ORC6c0LTy6uq1eXhqie5LjsjLz8eMn1v2FwAAAAAAAAAAAAAAAAAAAAAAAAAAAAAAAAAAAAAAAAAAAAAAAAAAAAAAAAAAAAAAAAAAAAAAAAAAAAAAAAAAAAAAAAAAAAAAAAAAAAAAAAAAAAAAAAAAAAAAAAAAAAAAAAAAAAAAAAAAAAAAAAAAAAAAAAAAAAAAAAAAAAAAAAAAAAAAAAAAAAAAAAAAAAAAAAAAAAAAAAAAAAAAAAAAAAAAAAAAAAAAAAAAAAAAAAAAAAA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9282195" y="2966522"/>
            <a:ext cx="2116055" cy="2857119"/>
          </a:xfrm>
          <a:prstGeom prst="rect">
            <a:avLst/>
          </a:prstGeom>
        </p:spPr>
      </p:pic>
      <p:pic>
        <p:nvPicPr>
          <p:cNvPr id="11" name="Picture 10"/>
          <p:cNvPicPr>
            <a:picLocks noChangeAspect="1"/>
          </p:cNvPicPr>
          <p:nvPr/>
        </p:nvPicPr>
        <p:blipFill rotWithShape="1">
          <a:blip r:embed="rId3">
            <a:clrChange>
              <a:clrFrom>
                <a:srgbClr val="FFFFFF"/>
              </a:clrFrom>
              <a:clrTo>
                <a:srgbClr val="FFFFFF">
                  <a:alpha val="0"/>
                </a:srgbClr>
              </a:clrTo>
            </a:clrChange>
          </a:blip>
          <a:srcRect l="32549" t="22092" b="24458"/>
          <a:stretch/>
        </p:blipFill>
        <p:spPr>
          <a:xfrm>
            <a:off x="4743449" y="4246008"/>
            <a:ext cx="3649913" cy="1540042"/>
          </a:xfrm>
          <a:prstGeom prst="rect">
            <a:avLst/>
          </a:prstGeom>
        </p:spPr>
      </p:pic>
    </p:spTree>
    <p:extLst>
      <p:ext uri="{BB962C8B-B14F-4D97-AF65-F5344CB8AC3E}">
        <p14:creationId xmlns:p14="http://schemas.microsoft.com/office/powerpoint/2010/main" val="266201185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Getting started…</a:t>
            </a:r>
            <a:endParaRPr lang="en-US" sz="4800" i="1" dirty="0"/>
          </a:p>
        </p:txBody>
      </p:sp>
    </p:spTree>
    <p:extLst>
      <p:ext uri="{BB962C8B-B14F-4D97-AF65-F5344CB8AC3E}">
        <p14:creationId xmlns:p14="http://schemas.microsoft.com/office/powerpoint/2010/main" val="9715728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11</a:t>
            </a:fld>
            <a:endParaRPr lang="en-US"/>
          </a:p>
        </p:txBody>
      </p:sp>
      <p:sp>
        <p:nvSpPr>
          <p:cNvPr id="14" name="Text Placeholder 13"/>
          <p:cNvSpPr>
            <a:spLocks noGrp="1"/>
          </p:cNvSpPr>
          <p:nvPr>
            <p:ph type="body" sz="quarter" idx="16"/>
          </p:nvPr>
        </p:nvSpPr>
        <p:spPr/>
        <p:txBody>
          <a:bodyPr/>
          <a:lstStyle/>
          <a:p>
            <a:r>
              <a:rPr lang="en-US" dirty="0" smtClean="0"/>
              <a:t>Command line &amp; Text editor</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400" y="2564001"/>
            <a:ext cx="15234459" cy="6604062"/>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3200" dirty="0" smtClean="0"/>
              <a:t>Installation-Please click through the linked installation tutorials located in the Additional Resources Section. </a:t>
            </a:r>
          </a:p>
          <a:p>
            <a:pPr lvl="1"/>
            <a:r>
              <a:rPr lang="en-US" sz="3200" dirty="0" smtClean="0"/>
              <a:t>Note: Mac OS 10.8 comes with Python 2.7 pre-installed. </a:t>
            </a:r>
            <a:endParaRPr lang="en-US" sz="3200" dirty="0"/>
          </a:p>
          <a:p>
            <a:pPr lvl="1"/>
            <a:endParaRPr lang="en-US" sz="3200" dirty="0" smtClean="0"/>
          </a:p>
          <a:p>
            <a:pPr lvl="1"/>
            <a:r>
              <a:rPr lang="en-US" sz="3200" dirty="0" smtClean="0"/>
              <a:t>Python 2 (not 3!). Things you learn in 2 translate to 3, but not the other way around. Also a lot of the good data modules are built for 2.</a:t>
            </a:r>
          </a:p>
          <a:p>
            <a:pPr lvl="1"/>
            <a:r>
              <a:rPr lang="en-US" sz="3200" dirty="0" smtClean="0"/>
              <a:t>A simple text editor (Notepad ++ for Windows or </a:t>
            </a:r>
            <a:r>
              <a:rPr lang="en-US" sz="3200" dirty="0" err="1" smtClean="0"/>
              <a:t>TextWrangler</a:t>
            </a:r>
            <a:r>
              <a:rPr lang="en-US" sz="3200" dirty="0" smtClean="0"/>
              <a:t> for Mac)</a:t>
            </a:r>
          </a:p>
          <a:p>
            <a:pPr lvl="1"/>
            <a:endParaRPr lang="en-US" sz="3200" dirty="0" smtClean="0"/>
          </a:p>
          <a:p>
            <a:pPr lvl="1"/>
            <a:r>
              <a:rPr lang="en-US" sz="3200" dirty="0" smtClean="0"/>
              <a:t>Or you could install a full IDE (integrated development environment).</a:t>
            </a:r>
          </a:p>
          <a:p>
            <a:pPr lvl="3"/>
            <a:r>
              <a:rPr lang="en-US" sz="3200" dirty="0" smtClean="0"/>
              <a:t>Python X,Y</a:t>
            </a:r>
          </a:p>
          <a:p>
            <a:endParaRPr lang="en-US" sz="2400" dirty="0"/>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24183135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914400" y="2246973"/>
            <a:ext cx="8229600" cy="736860"/>
          </a:xfrm>
        </p:spPr>
        <p:txBody>
          <a:bodyPr/>
          <a:lstStyle/>
          <a:p>
            <a:pPr marL="623887" lvl="2" indent="0">
              <a:buNone/>
            </a:pPr>
            <a:r>
              <a:rPr lang="en-US" dirty="0" smtClean="0"/>
              <a:t>Command Line Interface &amp; Text Editor </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12</a:t>
            </a:fld>
            <a:endParaRPr lang="en-US"/>
          </a:p>
        </p:txBody>
      </p:sp>
      <p:sp>
        <p:nvSpPr>
          <p:cNvPr id="14" name="Text Placeholder 13"/>
          <p:cNvSpPr>
            <a:spLocks noGrp="1"/>
          </p:cNvSpPr>
          <p:nvPr>
            <p:ph type="body" sz="quarter" idx="16"/>
          </p:nvPr>
        </p:nvSpPr>
        <p:spPr>
          <a:xfrm>
            <a:off x="914400" y="1588362"/>
            <a:ext cx="13320584" cy="492125"/>
          </a:xfrm>
        </p:spPr>
        <p:txBody>
          <a:bodyPr/>
          <a:lstStyle/>
          <a:p>
            <a:r>
              <a:rPr lang="en-US" dirty="0" smtClean="0"/>
              <a:t>What it looks like</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6" name="Picture 5"/>
          <p:cNvPicPr>
            <a:picLocks noChangeAspect="1"/>
          </p:cNvPicPr>
          <p:nvPr/>
        </p:nvPicPr>
        <p:blipFill rotWithShape="1">
          <a:blip r:embed="rId3"/>
          <a:srcRect l="25871" t="2631" r="53151" b="23544"/>
          <a:stretch/>
        </p:blipFill>
        <p:spPr>
          <a:xfrm>
            <a:off x="4459706" y="2987377"/>
            <a:ext cx="5053263" cy="5703898"/>
          </a:xfrm>
          <a:prstGeom prst="rect">
            <a:avLst/>
          </a:prstGeom>
        </p:spPr>
      </p:pic>
      <p:pic>
        <p:nvPicPr>
          <p:cNvPr id="5" name="Picture 4"/>
          <p:cNvPicPr>
            <a:picLocks noChangeAspect="1"/>
          </p:cNvPicPr>
          <p:nvPr/>
        </p:nvPicPr>
        <p:blipFill rotWithShape="1">
          <a:blip r:embed="rId3"/>
          <a:srcRect l="752" t="7123" r="74849" b="47965"/>
          <a:stretch/>
        </p:blipFill>
        <p:spPr>
          <a:xfrm>
            <a:off x="110724" y="2970869"/>
            <a:ext cx="4348982" cy="2567665"/>
          </a:xfrm>
          <a:prstGeom prst="rect">
            <a:avLst/>
          </a:prstGeom>
        </p:spPr>
      </p:pic>
      <p:pic>
        <p:nvPicPr>
          <p:cNvPr id="8" name="Picture 7"/>
          <p:cNvPicPr>
            <a:picLocks noChangeAspect="1"/>
          </p:cNvPicPr>
          <p:nvPr/>
        </p:nvPicPr>
        <p:blipFill rotWithShape="1">
          <a:blip r:embed="rId4"/>
          <a:srcRect t="105" r="67556" b="19332"/>
          <a:stretch/>
        </p:blipFill>
        <p:spPr>
          <a:xfrm>
            <a:off x="10017141" y="3021985"/>
            <a:ext cx="7221255" cy="5751287"/>
          </a:xfrm>
          <a:prstGeom prst="rect">
            <a:avLst/>
          </a:prstGeom>
        </p:spPr>
      </p:pic>
      <p:sp>
        <p:nvSpPr>
          <p:cNvPr id="10" name="Content Placeholder 2"/>
          <p:cNvSpPr txBox="1">
            <a:spLocks/>
          </p:cNvSpPr>
          <p:nvPr/>
        </p:nvSpPr>
        <p:spPr>
          <a:xfrm>
            <a:off x="9512969" y="2182806"/>
            <a:ext cx="8229600" cy="736860"/>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623887" lvl="2" indent="0">
              <a:buFont typeface="Arial"/>
              <a:buNone/>
            </a:pPr>
            <a:r>
              <a:rPr lang="en-US" dirty="0" smtClean="0"/>
              <a:t>IDE</a:t>
            </a:r>
            <a:endParaRPr lang="en-US" dirty="0"/>
          </a:p>
        </p:txBody>
      </p:sp>
      <p:pic>
        <p:nvPicPr>
          <p:cNvPr id="12" name="Picture 11"/>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40848385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13</a:t>
            </a:fld>
            <a:endParaRPr lang="en-US"/>
          </a:p>
        </p:txBody>
      </p:sp>
      <p:sp>
        <p:nvSpPr>
          <p:cNvPr id="14" name="Text Placeholder 13"/>
          <p:cNvSpPr>
            <a:spLocks noGrp="1"/>
          </p:cNvSpPr>
          <p:nvPr>
            <p:ph type="body" sz="quarter" idx="16"/>
          </p:nvPr>
        </p:nvSpPr>
        <p:spPr/>
        <p:txBody>
          <a:bodyPr/>
          <a:lstStyle/>
          <a:p>
            <a:r>
              <a:rPr lang="en-US" dirty="0" smtClean="0"/>
              <a:t>Editing &amp; Running scripts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400" y="2492544"/>
            <a:ext cx="16567762" cy="7277831"/>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3200" dirty="0" smtClean="0"/>
              <a:t>EDITING</a:t>
            </a:r>
          </a:p>
          <a:p>
            <a:r>
              <a:rPr lang="en-US" sz="3200" dirty="0" smtClean="0"/>
              <a:t>Open the file in your text editor. Look for where to change the parameters specific to your search. In Python comments are denoted with #, so look for those.</a:t>
            </a:r>
          </a:p>
          <a:p>
            <a:r>
              <a:rPr lang="en-US" sz="3200" dirty="0" smtClean="0"/>
              <a:t>Save the file somewhere easy to find, perhaps in a dedicated scripts folder within your Python folder. </a:t>
            </a:r>
          </a:p>
          <a:p>
            <a:pPr marL="0" indent="0">
              <a:buNone/>
            </a:pPr>
            <a:r>
              <a:rPr lang="en-US" sz="3200" dirty="0" smtClean="0"/>
              <a:t>RUNNING SCRIPTS</a:t>
            </a:r>
          </a:p>
          <a:p>
            <a:r>
              <a:rPr lang="en-US" sz="3200" dirty="0" smtClean="0"/>
              <a:t>Using </a:t>
            </a:r>
            <a:r>
              <a:rPr lang="en-US" sz="3200" dirty="0"/>
              <a:t>the Command Line, navigate to the folder where your program is saved. Then type “python </a:t>
            </a:r>
            <a:r>
              <a:rPr lang="en-US" sz="3200" dirty="0" smtClean="0"/>
              <a:t>nameofprogram.py” </a:t>
            </a:r>
            <a:r>
              <a:rPr lang="en-US" sz="3200" dirty="0"/>
              <a:t>in the Command Line. This starts </a:t>
            </a:r>
            <a:r>
              <a:rPr lang="en-US" sz="3200" dirty="0" smtClean="0"/>
              <a:t>Python </a:t>
            </a:r>
            <a:r>
              <a:rPr lang="en-US" sz="3200" dirty="0"/>
              <a:t>and runs the program</a:t>
            </a:r>
            <a:r>
              <a:rPr lang="en-US" sz="3200" dirty="0" smtClean="0"/>
              <a:t>.</a:t>
            </a:r>
          </a:p>
          <a:p>
            <a:pPr marL="0" indent="0">
              <a:buNone/>
            </a:pPr>
            <a:r>
              <a:rPr lang="en-US" sz="3200" dirty="0" smtClean="0"/>
              <a:t>USING PYTHON XY: </a:t>
            </a:r>
          </a:p>
          <a:p>
            <a:r>
              <a:rPr lang="en-US" sz="3200" dirty="0" smtClean="0"/>
              <a:t>Open Python X,Y and load the script using “Open”. You can make changes to the text in the text editor. Press Save. </a:t>
            </a:r>
          </a:p>
          <a:p>
            <a:r>
              <a:rPr lang="en-US" sz="3200" dirty="0" smtClean="0"/>
              <a:t>Press the green arrow key to run the file. </a:t>
            </a:r>
          </a:p>
          <a:p>
            <a:endParaRPr lang="en-US" sz="3200" dirty="0"/>
          </a:p>
        </p:txBody>
      </p:sp>
      <p:pic>
        <p:nvPicPr>
          <p:cNvPr id="9" name="Picture 8"/>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142678315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7496" t="46372" r="62481" b="43359"/>
          <a:stretch/>
        </p:blipFill>
        <p:spPr>
          <a:xfrm>
            <a:off x="914400" y="4687415"/>
            <a:ext cx="7079226" cy="2041216"/>
          </a:xfrm>
          <a:prstGeom prst="rect">
            <a:avLst/>
          </a:prstGeom>
        </p:spPr>
      </p:pic>
      <p:sp>
        <p:nvSpPr>
          <p:cNvPr id="15" name="Content Placeholder 2"/>
          <p:cNvSpPr txBox="1">
            <a:spLocks/>
          </p:cNvSpPr>
          <p:nvPr/>
        </p:nvSpPr>
        <p:spPr>
          <a:xfrm>
            <a:off x="914400" y="2562568"/>
            <a:ext cx="15234459" cy="6604062"/>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Why write code from scratch if somebody else has already written it? Somebody has probably already written code for pulling data from Instagram, for example. A simple Google search or checking </a:t>
            </a:r>
            <a:r>
              <a:rPr lang="en-US" dirty="0" err="1" smtClean="0"/>
              <a:t>GitHub</a:t>
            </a:r>
            <a:r>
              <a:rPr lang="en-US" dirty="0" smtClean="0"/>
              <a:t> will tell you what’s out there.</a:t>
            </a:r>
          </a:p>
          <a:p>
            <a:r>
              <a:rPr lang="en-US" dirty="0" smtClean="0"/>
              <a:t> You can import modules in your program simply by invoking the module with “import x” at the beginning of the program. But first you have to install the module!</a:t>
            </a:r>
          </a:p>
          <a:p>
            <a:endParaRPr lang="en-US" dirty="0"/>
          </a:p>
          <a:p>
            <a:pPr marL="0" indent="0">
              <a:buNone/>
            </a:pPr>
            <a:endParaRPr lang="en-US" dirty="0" smtClean="0"/>
          </a:p>
          <a:p>
            <a:endParaRPr lang="en-US" dirty="0" smtClean="0"/>
          </a:p>
          <a:p>
            <a:r>
              <a:rPr lang="en-US" dirty="0" smtClean="0"/>
              <a:t>Other OPTION: Install the pip module the old fashioned way. Moving forward, use the syntax “Pip install </a:t>
            </a:r>
            <a:r>
              <a:rPr lang="en-US" dirty="0" err="1" smtClean="0"/>
              <a:t>nameof</a:t>
            </a:r>
            <a:r>
              <a:rPr lang="en-US" i="1" dirty="0" err="1" smtClean="0"/>
              <a:t>module</a:t>
            </a:r>
            <a:r>
              <a:rPr lang="en-US" dirty="0" smtClean="0"/>
              <a:t>” to install x module.  That’s it- no searching for the file, no downloading, no saving the file &amp; running the setup.py file as I showed above. To uninstall, use “pip uninstall X”</a:t>
            </a:r>
          </a:p>
          <a:p>
            <a:r>
              <a:rPr lang="en-US" dirty="0" smtClean="0"/>
              <a:t>You do not have to have Python running to use pip. </a:t>
            </a:r>
          </a:p>
          <a:p>
            <a:endParaRPr lang="en-US" dirty="0" smtClean="0"/>
          </a:p>
          <a:p>
            <a:endParaRPr lang="en-US" sz="2000" dirty="0"/>
          </a:p>
        </p:txBody>
      </p:sp>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14</a:t>
            </a:fld>
            <a:endParaRPr lang="en-US"/>
          </a:p>
        </p:txBody>
      </p:sp>
      <p:sp>
        <p:nvSpPr>
          <p:cNvPr id="14" name="Text Placeholder 13"/>
          <p:cNvSpPr>
            <a:spLocks noGrp="1"/>
          </p:cNvSpPr>
          <p:nvPr>
            <p:ph type="body" sz="quarter" idx="16"/>
          </p:nvPr>
        </p:nvSpPr>
        <p:spPr/>
        <p:txBody>
          <a:bodyPr/>
          <a:lstStyle/>
          <a:p>
            <a:r>
              <a:rPr lang="en-US" dirty="0" smtClean="0"/>
              <a:t>Installing modules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9" name="Picture 8"/>
          <p:cNvPicPr>
            <a:picLocks noChangeAspect="1"/>
          </p:cNvPicPr>
          <p:nvPr/>
        </p:nvPicPr>
        <p:blipFill rotWithShape="1">
          <a:blip r:embed="rId4">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232473420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15</a:t>
            </a:fld>
            <a:endParaRPr lang="en-US"/>
          </a:p>
        </p:txBody>
      </p:sp>
      <p:sp>
        <p:nvSpPr>
          <p:cNvPr id="14" name="Text Placeholder 13"/>
          <p:cNvSpPr>
            <a:spLocks noGrp="1"/>
          </p:cNvSpPr>
          <p:nvPr>
            <p:ph type="body" sz="quarter" idx="16"/>
          </p:nvPr>
        </p:nvSpPr>
        <p:spPr/>
        <p:txBody>
          <a:bodyPr/>
          <a:lstStyle/>
          <a:p>
            <a:r>
              <a:rPr lang="en-US" dirty="0" smtClean="0"/>
              <a:t>Running through the existing scripts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400" y="2564001"/>
            <a:ext cx="16165659" cy="6503800"/>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3200" dirty="0" err="1" smtClean="0"/>
              <a:t>InstaDown</a:t>
            </a:r>
            <a:r>
              <a:rPr lang="en-US" sz="3200" dirty="0" smtClean="0"/>
              <a:t> w/ Captions</a:t>
            </a:r>
          </a:p>
          <a:p>
            <a:endParaRPr lang="en-US" sz="3200" dirty="0" smtClean="0"/>
          </a:p>
          <a:p>
            <a:r>
              <a:rPr lang="en-US" sz="3200" dirty="0" smtClean="0"/>
              <a:t>Twitter Follower Overlap </a:t>
            </a:r>
          </a:p>
          <a:p>
            <a:endParaRPr lang="en-US" sz="3200" dirty="0" smtClean="0"/>
          </a:p>
          <a:p>
            <a:r>
              <a:rPr lang="en-US" sz="3200" dirty="0" smtClean="0"/>
              <a:t>Facebook Historical Post Interaction </a:t>
            </a:r>
            <a:r>
              <a:rPr lang="en-US" sz="3200" dirty="0" smtClean="0"/>
              <a:t>Downloads</a:t>
            </a:r>
          </a:p>
          <a:p>
            <a:endParaRPr lang="en-US" sz="3200" dirty="0"/>
          </a:p>
          <a:p>
            <a:r>
              <a:rPr lang="en-US" sz="3200" dirty="0" smtClean="0"/>
              <a:t>Note: all 3 of these programs need authentication credentials to pull data. Basically to get these credentials you create a fake app. Once you have the Instagram &amp; Twitter passwords, you can use them forever. Facebook is a little bit more complicated. You have to update your code every 60 days. This is kind of complicated, so let me know if you need a walk through.</a:t>
            </a:r>
            <a:endParaRPr lang="en-US" sz="2400" dirty="0"/>
          </a:p>
        </p:txBody>
      </p:sp>
      <p:pic>
        <p:nvPicPr>
          <p:cNvPr id="9" name="Picture 8"/>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34974678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81500"/>
            <a:ext cx="18288000" cy="1492248"/>
          </a:xfrm>
        </p:spPr>
        <p:txBody>
          <a:bodyPr/>
          <a:lstStyle/>
          <a:p>
            <a:r>
              <a:rPr lang="en-US" dirty="0" smtClean="0"/>
              <a:t>Understanding what’s possible</a:t>
            </a:r>
            <a:br>
              <a:rPr lang="en-US" dirty="0" smtClean="0"/>
            </a:br>
            <a:r>
              <a:rPr lang="en-US" sz="4800" i="1" dirty="0" smtClean="0"/>
              <a:t/>
            </a:r>
            <a:br>
              <a:rPr lang="en-US" sz="4800" i="1" dirty="0" smtClean="0"/>
            </a:br>
            <a:endParaRPr lang="en-US" sz="4000" i="1" dirty="0"/>
          </a:p>
        </p:txBody>
      </p:sp>
    </p:spTree>
    <p:extLst>
      <p:ext uri="{BB962C8B-B14F-4D97-AF65-F5344CB8AC3E}">
        <p14:creationId xmlns:p14="http://schemas.microsoft.com/office/powerpoint/2010/main" val="18377927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365717" y="3012428"/>
            <a:ext cx="4572000" cy="1371600"/>
          </a:xfrm>
          <a:prstGeom prst="rect">
            <a:avLst/>
          </a:prstGeom>
        </p:spPr>
      </p:pic>
      <p:sp>
        <p:nvSpPr>
          <p:cNvPr id="2" name="Title 1"/>
          <p:cNvSpPr>
            <a:spLocks noGrp="1"/>
          </p:cNvSpPr>
          <p:nvPr>
            <p:ph type="title"/>
          </p:nvPr>
        </p:nvSpPr>
        <p:spPr>
          <a:xfrm>
            <a:off x="914400" y="898276"/>
            <a:ext cx="10553700" cy="633642"/>
          </a:xfrm>
        </p:spPr>
        <p:txBody>
          <a:bodyPr/>
          <a:lstStyle/>
          <a:p>
            <a:r>
              <a:rPr lang="en-US" dirty="0" smtClean="0"/>
              <a:t>APIs- Sharing Information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17</a:t>
            </a:fld>
            <a:endParaRPr lang="en-US"/>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8" name="AutoShape 2" descr="data:image/png;base64,iVBORw0KGgoAAAANSUhEUgAAAOEAAADhCAMAAAAJbSJIAAAAeFBMVEU7WZj///8sT5O3v9RAXJokSpE3VpdacKQzU5Xj5u6Ek7iWosI1VZbq7fRDYJza3+r5+vyrttDQ1+WGmL7L0eH09vpfd6pLZqBrgrFQaaC/xthacaTm6/PDzN9heat5jbemscwMP4yNncAiSJCaqch1h7OAkruxvNRQ5noeAAAEJUlEQVR4nO3dyXLiMBSFYVmAJBLLMwZCBppOwvu/YTNkWDQNit3SvVKdf5ENlZS/soiMLRuRnbNd2xcilYq+7eyHTJx+VrWWRlFv139MGanr6ltY6qR455TR5aewKXLqzfFSXjRnYVmktwPPqaI8Ciud5h48luvqIKwN9XZ4zNSZsDrVMXpMaSs6Sb0VXpOdaFMepIdh2oo+5UF6GKa9SOdQ7XKp+xBCCCGEEEIIIYQQupXKjcmVENPvxPT0glJ5fnjRnF+PtFya9dtuO+lKW2VfVQv7WJZN9/Swr7evu7u3lZ5Sb+mQlJGzflvOF9mtFtbexXfGXsnl3aS6ifvsPjahksW+dObFJ1Sqf3DffREK5XJ/+70XsTAXO3tbFLHQrLuf+2ISypf5EGBEwt0gXzxCuR0IjESoxH4oMBKhGbwHIxHK1+HAKITm5YeHMbEJ882AeT4qoWzGACMQmqETYSxC1Y8aoxEIZ5NxQPZCtR4JZC+UD4kL89WPP/HGJhx+PBqHUE1H70LmQtOOBjIXjjyc4S9U/fhByls49oCNv1CMngyZC0/3JKUt3PxEsrB2fiHW157MuzNvPrl/04WRs79jDBSydvSVq6UyRsV3uXfmNhvaVsZ6LVs6ffZ9XEV745lausz3i57zG+166tnlJOJ9tHvw8MnJ5TRpQ72VY3I6ZnuNd4wehA7n8u060v+ip1wuqJURvwvdJvx93EKHczRx36IsHc4Fr6J+FIKLMO4nBbgIlxCyzkU4TV9IvZGjghBC/kEIIf8ghJB/EELIPwgh5B+EEPJIXcll7azIr/2FY8TAYqP/3dphNc213z+2IT6hau5uG0b2OEtd+ER76SaAsE5eSLzmK4DwnfbilH/hgvjym3/h4yb12aIkvjjlX0i93Ma/kHg6DCAkng4DCHfEazX8C9+SF1IvCvMvpF5Q5F1of6cubKiXvXkXki/s8y4kX1/rXUh+v4x3IfnSRd/CxTP1yUTfwjn1hO9d2JB/g4xv4RM10LtwQj0dehduUxdW9Cv5fQvJp0PfwgX9KnDfQvJd6Fs4p72yFkDI4Hsb85eLt9B/5nCT7LVft+SfnY7EC/fPf/XL4c6uSzfgR3En/qk01mJcC0II+QchhPyDEEL+QQgh/yCEkH8QQsg/CCHkH4QQ8g9CCPkHIYT8gxBC/kEIIf8ghJB/EELIPwgh5B+EEPIPQgj5ByGE/IMQQv5BCCH/IISQfxBCyD8IIeQfhBDyL6CQ6IlZwYSF6GkeZBNKqHpB9LilUELTCqLnvIQSyk5Ymi/6CCRU2oqsJhmmgYSmzkRWaYpnSoUR5ro6CLOyIBinQYSqKLOjMGuK8HsxhDAvmuwszEptQu9G/0JldJl9CrOq1jIs0rNQGanrKvsWZpnt2j7kAZxfYdG3nf34K38ArA5OdTHdpN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4"/>
          <a:stretch>
            <a:fillRect/>
          </a:stretch>
        </p:blipFill>
        <p:spPr>
          <a:xfrm>
            <a:off x="756205" y="2327717"/>
            <a:ext cx="1108688" cy="1108688"/>
          </a:xfrm>
          <a:prstGeom prst="rect">
            <a:avLst/>
          </a:prstGeom>
        </p:spPr>
      </p:pic>
      <p:pic>
        <p:nvPicPr>
          <p:cNvPr id="10" name="Picture 9"/>
          <p:cNvPicPr>
            <a:picLocks noChangeAspect="1"/>
          </p:cNvPicPr>
          <p:nvPr/>
        </p:nvPicPr>
        <p:blipFill rotWithShape="1">
          <a:blip r:embed="rId5"/>
          <a:srcRect l="6784" t="12693" r="84032" b="79448"/>
          <a:stretch/>
        </p:blipFill>
        <p:spPr>
          <a:xfrm>
            <a:off x="13550324" y="1823863"/>
            <a:ext cx="4445939" cy="1220455"/>
          </a:xfrm>
          <a:prstGeom prst="rect">
            <a:avLst/>
          </a:prstGeom>
        </p:spPr>
      </p:pic>
      <p:pic>
        <p:nvPicPr>
          <p:cNvPr id="15" name="Picture 14"/>
          <p:cNvPicPr>
            <a:picLocks noChangeAspect="1"/>
          </p:cNvPicPr>
          <p:nvPr/>
        </p:nvPicPr>
        <p:blipFill rotWithShape="1">
          <a:blip r:embed="rId6"/>
          <a:srcRect l="2125" t="9587" r="93973" b="81819"/>
          <a:stretch/>
        </p:blipFill>
        <p:spPr>
          <a:xfrm>
            <a:off x="497189" y="4359724"/>
            <a:ext cx="2281035" cy="1611616"/>
          </a:xfrm>
          <a:prstGeom prst="rect">
            <a:avLst/>
          </a:prstGeom>
        </p:spPr>
      </p:pic>
      <p:pic>
        <p:nvPicPr>
          <p:cNvPr id="17" name="Picture 16"/>
          <p:cNvPicPr>
            <a:picLocks noChangeAspect="1"/>
          </p:cNvPicPr>
          <p:nvPr/>
        </p:nvPicPr>
        <p:blipFill rotWithShape="1">
          <a:blip r:embed="rId7"/>
          <a:srcRect l="6990" t="14000" r="78103" b="81429"/>
          <a:stretch/>
        </p:blipFill>
        <p:spPr>
          <a:xfrm>
            <a:off x="10305374" y="6532940"/>
            <a:ext cx="5889653" cy="579311"/>
          </a:xfrm>
          <a:prstGeom prst="rect">
            <a:avLst/>
          </a:prstGeom>
        </p:spPr>
      </p:pic>
      <p:pic>
        <p:nvPicPr>
          <p:cNvPr id="19" name="Picture 18"/>
          <p:cNvPicPr>
            <a:picLocks noChangeAspect="1"/>
          </p:cNvPicPr>
          <p:nvPr/>
        </p:nvPicPr>
        <p:blipFill rotWithShape="1">
          <a:blip r:embed="rId8"/>
          <a:srcRect l="7723" t="10952" r="81280" b="79906"/>
          <a:stretch/>
        </p:blipFill>
        <p:spPr>
          <a:xfrm>
            <a:off x="13448681" y="7497526"/>
            <a:ext cx="3428997" cy="914400"/>
          </a:xfrm>
          <a:prstGeom prst="rect">
            <a:avLst/>
          </a:prstGeom>
        </p:spPr>
      </p:pic>
      <p:pic>
        <p:nvPicPr>
          <p:cNvPr id="20" name="Picture 19"/>
          <p:cNvPicPr>
            <a:picLocks noChangeAspect="1"/>
          </p:cNvPicPr>
          <p:nvPr/>
        </p:nvPicPr>
        <p:blipFill>
          <a:blip r:embed="rId9"/>
          <a:stretch>
            <a:fillRect/>
          </a:stretch>
        </p:blipFill>
        <p:spPr>
          <a:xfrm>
            <a:off x="14490513" y="5344705"/>
            <a:ext cx="2937662" cy="802961"/>
          </a:xfrm>
          <a:prstGeom prst="rect">
            <a:avLst/>
          </a:prstGeom>
        </p:spPr>
      </p:pic>
      <p:pic>
        <p:nvPicPr>
          <p:cNvPr id="22" name="Picture 21"/>
          <p:cNvPicPr>
            <a:picLocks noChangeAspect="1"/>
          </p:cNvPicPr>
          <p:nvPr/>
        </p:nvPicPr>
        <p:blipFill>
          <a:blip r:embed="rId10"/>
          <a:stretch>
            <a:fillRect/>
          </a:stretch>
        </p:blipFill>
        <p:spPr>
          <a:xfrm>
            <a:off x="6497689" y="6187846"/>
            <a:ext cx="2743200" cy="914400"/>
          </a:xfrm>
          <a:prstGeom prst="rect">
            <a:avLst/>
          </a:prstGeom>
        </p:spPr>
      </p:pic>
      <p:pic>
        <p:nvPicPr>
          <p:cNvPr id="23" name="Picture 22"/>
          <p:cNvPicPr>
            <a:picLocks noChangeAspect="1"/>
          </p:cNvPicPr>
          <p:nvPr/>
        </p:nvPicPr>
        <p:blipFill>
          <a:blip r:embed="rId11"/>
          <a:stretch>
            <a:fillRect/>
          </a:stretch>
        </p:blipFill>
        <p:spPr>
          <a:xfrm>
            <a:off x="7163836" y="7920501"/>
            <a:ext cx="2430066" cy="810022"/>
          </a:xfrm>
          <a:prstGeom prst="rect">
            <a:avLst/>
          </a:prstGeom>
        </p:spPr>
      </p:pic>
      <p:pic>
        <p:nvPicPr>
          <p:cNvPr id="24" name="Picture 23"/>
          <p:cNvPicPr>
            <a:picLocks noChangeAspect="1"/>
          </p:cNvPicPr>
          <p:nvPr/>
        </p:nvPicPr>
        <p:blipFill>
          <a:blip r:embed="rId12"/>
          <a:stretch>
            <a:fillRect/>
          </a:stretch>
        </p:blipFill>
        <p:spPr>
          <a:xfrm>
            <a:off x="5466281" y="4374561"/>
            <a:ext cx="3474527" cy="857050"/>
          </a:xfrm>
          <a:prstGeom prst="rect">
            <a:avLst/>
          </a:prstGeom>
        </p:spPr>
      </p:pic>
      <p:pic>
        <p:nvPicPr>
          <p:cNvPr id="11" name="Picture 10"/>
          <p:cNvPicPr>
            <a:picLocks noChangeAspect="1"/>
          </p:cNvPicPr>
          <p:nvPr/>
        </p:nvPicPr>
        <p:blipFill rotWithShape="1">
          <a:blip r:embed="rId13"/>
          <a:srcRect l="53512" t="10061" r="37485" b="82491"/>
          <a:stretch/>
        </p:blipFill>
        <p:spPr>
          <a:xfrm>
            <a:off x="9015972" y="2514507"/>
            <a:ext cx="4534352" cy="1203157"/>
          </a:xfrm>
          <a:prstGeom prst="rect">
            <a:avLst/>
          </a:prstGeom>
        </p:spPr>
      </p:pic>
      <p:pic>
        <p:nvPicPr>
          <p:cNvPr id="25" name="Picture 24"/>
          <p:cNvPicPr>
            <a:picLocks noChangeAspect="1"/>
          </p:cNvPicPr>
          <p:nvPr/>
        </p:nvPicPr>
        <p:blipFill>
          <a:blip r:embed="rId14"/>
          <a:stretch>
            <a:fillRect/>
          </a:stretch>
        </p:blipFill>
        <p:spPr>
          <a:xfrm>
            <a:off x="9298923" y="5165532"/>
            <a:ext cx="3171718" cy="676633"/>
          </a:xfrm>
          <a:prstGeom prst="rect">
            <a:avLst/>
          </a:prstGeom>
        </p:spPr>
      </p:pic>
      <p:pic>
        <p:nvPicPr>
          <p:cNvPr id="26" name="Picture 25"/>
          <p:cNvPicPr>
            <a:picLocks noChangeAspect="1"/>
          </p:cNvPicPr>
          <p:nvPr/>
        </p:nvPicPr>
        <p:blipFill>
          <a:blip r:embed="rId15"/>
          <a:stretch>
            <a:fillRect/>
          </a:stretch>
        </p:blipFill>
        <p:spPr>
          <a:xfrm>
            <a:off x="12627494" y="3965349"/>
            <a:ext cx="2262787" cy="804546"/>
          </a:xfrm>
          <a:prstGeom prst="rect">
            <a:avLst/>
          </a:prstGeom>
        </p:spPr>
      </p:pic>
      <p:pic>
        <p:nvPicPr>
          <p:cNvPr id="27" name="Picture 26"/>
          <p:cNvPicPr>
            <a:picLocks noChangeAspect="1"/>
          </p:cNvPicPr>
          <p:nvPr/>
        </p:nvPicPr>
        <p:blipFill>
          <a:blip r:embed="rId16"/>
          <a:stretch>
            <a:fillRect/>
          </a:stretch>
        </p:blipFill>
        <p:spPr>
          <a:xfrm>
            <a:off x="4324861" y="8700597"/>
            <a:ext cx="2112032" cy="985615"/>
          </a:xfrm>
          <a:prstGeom prst="rect">
            <a:avLst/>
          </a:prstGeom>
        </p:spPr>
      </p:pic>
      <p:pic>
        <p:nvPicPr>
          <p:cNvPr id="2052" name="Picture 4" descr="CrowdFlowe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6205" y="7248541"/>
            <a:ext cx="51244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8"/>
          <a:stretch>
            <a:fillRect/>
          </a:stretch>
        </p:blipFill>
        <p:spPr>
          <a:xfrm>
            <a:off x="3563513" y="5392493"/>
            <a:ext cx="1924240" cy="1590705"/>
          </a:xfrm>
          <a:prstGeom prst="rect">
            <a:avLst/>
          </a:prstGeom>
        </p:spPr>
      </p:pic>
      <p:pic>
        <p:nvPicPr>
          <p:cNvPr id="31" name="Picture 30"/>
          <p:cNvPicPr>
            <a:picLocks noChangeAspect="1"/>
          </p:cNvPicPr>
          <p:nvPr/>
        </p:nvPicPr>
        <p:blipFill>
          <a:blip r:embed="rId19"/>
          <a:stretch>
            <a:fillRect/>
          </a:stretch>
        </p:blipFill>
        <p:spPr>
          <a:xfrm>
            <a:off x="10941175" y="7986222"/>
            <a:ext cx="1428750" cy="1428750"/>
          </a:xfrm>
          <a:prstGeom prst="rect">
            <a:avLst/>
          </a:prstGeom>
        </p:spPr>
      </p:pic>
      <p:sp>
        <p:nvSpPr>
          <p:cNvPr id="2048" name="AutoShape 6" descr="Image result for the world bank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9" name="Picture 2048"/>
          <p:cNvPicPr>
            <a:picLocks noChangeAspect="1"/>
          </p:cNvPicPr>
          <p:nvPr/>
        </p:nvPicPr>
        <p:blipFill>
          <a:blip r:embed="rId20"/>
          <a:stretch>
            <a:fillRect/>
          </a:stretch>
        </p:blipFill>
        <p:spPr>
          <a:xfrm>
            <a:off x="5995745" y="2233425"/>
            <a:ext cx="1924212" cy="1745216"/>
          </a:xfrm>
          <a:prstGeom prst="rect">
            <a:avLst/>
          </a:prstGeom>
        </p:spPr>
      </p:pic>
    </p:spTree>
    <p:extLst>
      <p:ext uri="{BB962C8B-B14F-4D97-AF65-F5344CB8AC3E}">
        <p14:creationId xmlns:p14="http://schemas.microsoft.com/office/powerpoint/2010/main" val="12956080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98276"/>
            <a:ext cx="10553700" cy="633642"/>
          </a:xfrm>
        </p:spPr>
        <p:txBody>
          <a:bodyPr/>
          <a:lstStyle/>
          <a:p>
            <a:r>
              <a:rPr lang="en-US" dirty="0" smtClean="0"/>
              <a:t>Developer  Documentation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18</a:t>
            </a:fld>
            <a:endParaRPr lang="en-US"/>
          </a:p>
        </p:txBody>
      </p:sp>
      <p:sp>
        <p:nvSpPr>
          <p:cNvPr id="14" name="Text Placeholder 13"/>
          <p:cNvSpPr>
            <a:spLocks noGrp="1"/>
          </p:cNvSpPr>
          <p:nvPr>
            <p:ph type="body" sz="quarter" idx="16"/>
          </p:nvPr>
        </p:nvSpPr>
        <p:spPr/>
        <p:txBody>
          <a:bodyPr/>
          <a:lstStyle/>
          <a:p>
            <a:r>
              <a:rPr lang="en-US" dirty="0" smtClean="0"/>
              <a:t>What’s available?</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3" name="Content Placeholder 2"/>
          <p:cNvSpPr txBox="1">
            <a:spLocks/>
          </p:cNvSpPr>
          <p:nvPr/>
        </p:nvSpPr>
        <p:spPr>
          <a:xfrm>
            <a:off x="13065293" y="2255013"/>
            <a:ext cx="4693317" cy="4939871"/>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dirty="0" smtClean="0"/>
          </a:p>
          <a:p>
            <a:pPr lvl="1"/>
            <a:r>
              <a:rPr lang="en-US" dirty="0" smtClean="0"/>
              <a:t>Specifies available data</a:t>
            </a:r>
          </a:p>
          <a:p>
            <a:pPr lvl="1"/>
            <a:r>
              <a:rPr lang="en-US" dirty="0" smtClean="0"/>
              <a:t>Response format (the output)</a:t>
            </a:r>
          </a:p>
          <a:p>
            <a:pPr lvl="1"/>
            <a:r>
              <a:rPr lang="en-US" dirty="0" smtClean="0"/>
              <a:t>Parameters needed to pull the data</a:t>
            </a:r>
          </a:p>
          <a:p>
            <a:pPr lvl="1"/>
            <a:r>
              <a:rPr lang="en-US" dirty="0" smtClean="0"/>
              <a:t>Authentication</a:t>
            </a:r>
          </a:p>
          <a:p>
            <a:pPr lvl="1"/>
            <a:r>
              <a:rPr lang="en-US" dirty="0" smtClean="0"/>
              <a:t>Rate Limits</a:t>
            </a:r>
          </a:p>
          <a:p>
            <a:pPr lvl="1"/>
            <a:r>
              <a:rPr lang="en-US" dirty="0" smtClean="0"/>
              <a:t>Sample code &amp; output</a:t>
            </a:r>
          </a:p>
          <a:p>
            <a:pPr lvl="1"/>
            <a:endParaRPr lang="en-US" dirty="0" smtClean="0"/>
          </a:p>
        </p:txBody>
      </p:sp>
      <p:pic>
        <p:nvPicPr>
          <p:cNvPr id="3" name="Picture 2"/>
          <p:cNvPicPr>
            <a:picLocks noChangeAspect="1"/>
          </p:cNvPicPr>
          <p:nvPr/>
        </p:nvPicPr>
        <p:blipFill rotWithShape="1">
          <a:blip r:embed="rId3"/>
          <a:srcRect l="10798" t="9522" r="62830" b="19097"/>
          <a:stretch/>
        </p:blipFill>
        <p:spPr>
          <a:xfrm>
            <a:off x="397952" y="2255013"/>
            <a:ext cx="7913309" cy="6869937"/>
          </a:xfrm>
          <a:prstGeom prst="rect">
            <a:avLst/>
          </a:prstGeom>
        </p:spPr>
      </p:pic>
      <p:pic>
        <p:nvPicPr>
          <p:cNvPr id="6" name="Picture 5"/>
          <p:cNvPicPr>
            <a:picLocks noChangeAspect="1"/>
          </p:cNvPicPr>
          <p:nvPr/>
        </p:nvPicPr>
        <p:blipFill rotWithShape="1">
          <a:blip r:embed="rId4"/>
          <a:srcRect l="69743" t="11111" r="13107" b="5647"/>
          <a:stretch/>
        </p:blipFill>
        <p:spPr>
          <a:xfrm>
            <a:off x="8311262" y="2255013"/>
            <a:ext cx="4412826" cy="6869937"/>
          </a:xfrm>
          <a:prstGeom prst="rect">
            <a:avLst/>
          </a:prstGeom>
        </p:spPr>
      </p:pic>
    </p:spTree>
    <p:extLst>
      <p:ext uri="{BB962C8B-B14F-4D97-AF65-F5344CB8AC3E}">
        <p14:creationId xmlns:p14="http://schemas.microsoft.com/office/powerpoint/2010/main" val="16405299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&amp; </a:t>
            </a:r>
            <a:r>
              <a:rPr lang="en-US" dirty="0" err="1" smtClean="0"/>
              <a:t>GitHub</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19</a:t>
            </a:fld>
            <a:endParaRPr lang="en-US"/>
          </a:p>
        </p:txBody>
      </p:sp>
      <p:sp>
        <p:nvSpPr>
          <p:cNvPr id="14" name="Text Placeholder 13"/>
          <p:cNvSpPr>
            <a:spLocks noGrp="1"/>
          </p:cNvSpPr>
          <p:nvPr>
            <p:ph type="body" sz="quarter" idx="16"/>
          </p:nvPr>
        </p:nvSpPr>
        <p:spPr/>
        <p:txBody>
          <a:bodyPr/>
          <a:lstStyle/>
          <a:p>
            <a:r>
              <a:rPr lang="en-US" dirty="0" smtClean="0"/>
              <a:t>Version control &amp; finding existing code </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9" name="Picture 8"/>
          <p:cNvPicPr>
            <a:picLocks noChangeAspect="1"/>
          </p:cNvPicPr>
          <p:nvPr/>
        </p:nvPicPr>
        <p:blipFill>
          <a:blip r:embed="rId3"/>
          <a:stretch>
            <a:fillRect/>
          </a:stretch>
        </p:blipFill>
        <p:spPr>
          <a:xfrm>
            <a:off x="15365696" y="238836"/>
            <a:ext cx="2630567" cy="1753711"/>
          </a:xfrm>
          <a:prstGeom prst="rect">
            <a:avLst/>
          </a:prstGeom>
        </p:spPr>
      </p:pic>
      <p:pic>
        <p:nvPicPr>
          <p:cNvPr id="5" name="Picture 4"/>
          <p:cNvPicPr>
            <a:picLocks noChangeAspect="1"/>
          </p:cNvPicPr>
          <p:nvPr/>
        </p:nvPicPr>
        <p:blipFill rotWithShape="1">
          <a:blip r:embed="rId4"/>
          <a:srcRect l="54087" t="9556" r="5523" b="5111"/>
          <a:stretch/>
        </p:blipFill>
        <p:spPr>
          <a:xfrm>
            <a:off x="7882407" y="2080487"/>
            <a:ext cx="10113856" cy="6853624"/>
          </a:xfrm>
          <a:prstGeom prst="rect">
            <a:avLst/>
          </a:prstGeom>
        </p:spPr>
      </p:pic>
      <p:sp>
        <p:nvSpPr>
          <p:cNvPr id="13" name="Content Placeholder 2"/>
          <p:cNvSpPr txBox="1">
            <a:spLocks/>
          </p:cNvSpPr>
          <p:nvPr/>
        </p:nvSpPr>
        <p:spPr>
          <a:xfrm>
            <a:off x="626553" y="5151252"/>
            <a:ext cx="7255854" cy="3671533"/>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2400" dirty="0" err="1" smtClean="0"/>
              <a:t>Git</a:t>
            </a:r>
            <a:r>
              <a:rPr lang="en-US" sz="2400" dirty="0" smtClean="0"/>
              <a:t> is a version control system- command line </a:t>
            </a:r>
          </a:p>
          <a:p>
            <a:r>
              <a:rPr lang="en-US" sz="2400" dirty="0" err="1" smtClean="0"/>
              <a:t>GitHub</a:t>
            </a:r>
            <a:r>
              <a:rPr lang="en-US" sz="2400" dirty="0" smtClean="0"/>
              <a:t> is an online version of </a:t>
            </a:r>
            <a:r>
              <a:rPr lang="en-US" sz="2400" dirty="0" err="1" smtClean="0"/>
              <a:t>Git</a:t>
            </a:r>
            <a:r>
              <a:rPr lang="en-US" sz="2400" dirty="0" smtClean="0"/>
              <a:t>, with a graphical interface &amp; some cool features. It’s kind of like a social network / online portfolio for programmers.</a:t>
            </a:r>
          </a:p>
          <a:p>
            <a:pPr lvl="1"/>
            <a:r>
              <a:rPr lang="en-US" sz="2400" dirty="0" smtClean="0"/>
              <a:t>Sharing your code</a:t>
            </a:r>
          </a:p>
          <a:p>
            <a:pPr lvl="1"/>
            <a:r>
              <a:rPr lang="en-US" sz="2400" dirty="0" smtClean="0"/>
              <a:t>“Forking” – copying code over to your account</a:t>
            </a:r>
          </a:p>
          <a:p>
            <a:pPr lvl="1"/>
            <a:r>
              <a:rPr lang="en-US" sz="2400" dirty="0" smtClean="0"/>
              <a:t>“Pull request”- You can share your improvements with the original author of the code, and if they choose, they can merge in your version with their version</a:t>
            </a:r>
            <a:endParaRPr lang="en-US" sz="2400" dirty="0"/>
          </a:p>
          <a:p>
            <a:pPr lvl="1"/>
            <a:endParaRPr lang="en-US" sz="2400" dirty="0" smtClean="0"/>
          </a:p>
        </p:txBody>
      </p:sp>
      <p:pic>
        <p:nvPicPr>
          <p:cNvPr id="12" name="Picture 11"/>
          <p:cNvPicPr>
            <a:picLocks noChangeAspect="1"/>
          </p:cNvPicPr>
          <p:nvPr/>
        </p:nvPicPr>
        <p:blipFill rotWithShape="1">
          <a:blip r:embed="rId5"/>
          <a:srcRect l="60444" t="9930" r="11466" b="54702"/>
          <a:stretch/>
        </p:blipFill>
        <p:spPr>
          <a:xfrm>
            <a:off x="320433" y="2136931"/>
            <a:ext cx="7507707" cy="3031958"/>
          </a:xfrm>
          <a:prstGeom prst="rect">
            <a:avLst/>
          </a:prstGeom>
        </p:spPr>
      </p:pic>
      <p:pic>
        <p:nvPicPr>
          <p:cNvPr id="16" name="Picture 15"/>
          <p:cNvPicPr>
            <a:picLocks noChangeAspect="1"/>
          </p:cNvPicPr>
          <p:nvPr/>
        </p:nvPicPr>
        <p:blipFill>
          <a:blip r:embed="rId6"/>
          <a:stretch>
            <a:fillRect/>
          </a:stretch>
        </p:blipFill>
        <p:spPr>
          <a:xfrm>
            <a:off x="12833067" y="724061"/>
            <a:ext cx="2699725" cy="1124885"/>
          </a:xfrm>
          <a:prstGeom prst="rect">
            <a:avLst/>
          </a:prstGeom>
        </p:spPr>
      </p:pic>
    </p:spTree>
    <p:extLst>
      <p:ext uri="{BB962C8B-B14F-4D97-AF65-F5344CB8AC3E}">
        <p14:creationId xmlns:p14="http://schemas.microsoft.com/office/powerpoint/2010/main" val="4533488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914400" y="2413883"/>
            <a:ext cx="14884400" cy="6814783"/>
          </a:xfrm>
        </p:spPr>
        <p:txBody>
          <a:bodyPr/>
          <a:lstStyle/>
          <a:p>
            <a:r>
              <a:rPr lang="en-US" sz="3600" dirty="0" smtClean="0"/>
              <a:t>Why Python? </a:t>
            </a:r>
          </a:p>
          <a:p>
            <a:endParaRPr lang="en-US" sz="3600" dirty="0"/>
          </a:p>
          <a:p>
            <a:r>
              <a:rPr lang="en-US" sz="3600" dirty="0" smtClean="0"/>
              <a:t>Getting Started- Installation Options &amp; Orientation </a:t>
            </a:r>
          </a:p>
          <a:p>
            <a:endParaRPr lang="en-US" sz="3600" dirty="0"/>
          </a:p>
          <a:p>
            <a:r>
              <a:rPr lang="en-US" sz="3600" dirty="0" smtClean="0"/>
              <a:t>Editing + running </a:t>
            </a:r>
            <a:r>
              <a:rPr lang="en-US" sz="3600" dirty="0"/>
              <a:t>s</a:t>
            </a:r>
            <a:r>
              <a:rPr lang="en-US" sz="3600" dirty="0" smtClean="0"/>
              <a:t>cripts</a:t>
            </a:r>
          </a:p>
          <a:p>
            <a:endParaRPr lang="en-US" sz="3600" dirty="0"/>
          </a:p>
          <a:p>
            <a:r>
              <a:rPr lang="en-US" sz="3600" dirty="0" smtClean="0"/>
              <a:t>How to research APIs aka Finding out what’s possible</a:t>
            </a:r>
          </a:p>
          <a:p>
            <a:endParaRPr lang="en-US" sz="3600" dirty="0"/>
          </a:p>
          <a:p>
            <a:r>
              <a:rPr lang="en-US" sz="3600" dirty="0" smtClean="0"/>
              <a:t>Additional Resources</a:t>
            </a:r>
          </a:p>
        </p:txBody>
      </p:sp>
      <p:sp>
        <p:nvSpPr>
          <p:cNvPr id="4" name="Slide Number Placeholder 3"/>
          <p:cNvSpPr>
            <a:spLocks noGrp="1"/>
          </p:cNvSpPr>
          <p:nvPr>
            <p:ph type="sldNum" sz="quarter" idx="12"/>
          </p:nvPr>
        </p:nvSpPr>
        <p:spPr/>
        <p:txBody>
          <a:bodyPr/>
          <a:lstStyle/>
          <a:p>
            <a:fld id="{BD24007E-3925-E74C-A90B-515138799913}" type="slidenum">
              <a:rPr lang="en-US" smtClean="0"/>
              <a:pPr/>
              <a:t>2</a:t>
            </a:fld>
            <a:endParaRPr lang="en-US"/>
          </a:p>
        </p:txBody>
      </p:sp>
      <p:sp>
        <p:nvSpPr>
          <p:cNvPr id="14" name="Text Placeholder 13"/>
          <p:cNvSpPr>
            <a:spLocks noGrp="1"/>
          </p:cNvSpPr>
          <p:nvPr>
            <p:ph type="body" sz="quarter" idx="16"/>
          </p:nvPr>
        </p:nvSpPr>
        <p:spPr/>
        <p:txBody>
          <a:bodyPr/>
          <a:lstStyle/>
          <a:p>
            <a:r>
              <a:rPr lang="en-US" dirty="0" smtClean="0"/>
              <a:t>Intro</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38281698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20</a:t>
            </a:fld>
            <a:endParaRPr lang="en-US"/>
          </a:p>
        </p:txBody>
      </p:sp>
      <p:sp>
        <p:nvSpPr>
          <p:cNvPr id="14" name="Text Placeholder 13"/>
          <p:cNvSpPr>
            <a:spLocks noGrp="1"/>
          </p:cNvSpPr>
          <p:nvPr>
            <p:ph type="body" sz="quarter" idx="16"/>
          </p:nvPr>
        </p:nvSpPr>
        <p:spPr/>
        <p:txBody>
          <a:bodyPr/>
          <a:lstStyle/>
          <a:p>
            <a:r>
              <a:rPr lang="en-US" dirty="0" smtClean="0"/>
              <a:t>Exploring code &amp; modules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6" name="Picture 5"/>
          <p:cNvPicPr>
            <a:picLocks noChangeAspect="1"/>
          </p:cNvPicPr>
          <p:nvPr/>
        </p:nvPicPr>
        <p:blipFill rotWithShape="1">
          <a:blip r:embed="rId3"/>
          <a:srcRect l="61314" t="11550" r="18176" b="9926"/>
          <a:stretch/>
        </p:blipFill>
        <p:spPr>
          <a:xfrm>
            <a:off x="309796" y="2191996"/>
            <a:ext cx="6394824" cy="7853009"/>
          </a:xfrm>
          <a:prstGeom prst="rect">
            <a:avLst/>
          </a:prstGeom>
        </p:spPr>
      </p:pic>
      <p:pic>
        <p:nvPicPr>
          <p:cNvPr id="12" name="Picture 11"/>
          <p:cNvPicPr>
            <a:picLocks noChangeAspect="1"/>
          </p:cNvPicPr>
          <p:nvPr/>
        </p:nvPicPr>
        <p:blipFill rotWithShape="1">
          <a:blip r:embed="rId4"/>
          <a:srcRect l="61082" t="17826" r="18399" b="5633"/>
          <a:stretch/>
        </p:blipFill>
        <p:spPr>
          <a:xfrm>
            <a:off x="6704620" y="2180515"/>
            <a:ext cx="6678004" cy="7989699"/>
          </a:xfrm>
          <a:prstGeom prst="rect">
            <a:avLst/>
          </a:prstGeom>
        </p:spPr>
      </p:pic>
      <p:sp>
        <p:nvSpPr>
          <p:cNvPr id="16" name="Content Placeholder 2"/>
          <p:cNvSpPr txBox="1">
            <a:spLocks/>
          </p:cNvSpPr>
          <p:nvPr/>
        </p:nvSpPr>
        <p:spPr>
          <a:xfrm>
            <a:off x="13601699" y="2350298"/>
            <a:ext cx="3936461" cy="6814783"/>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2400" b="1" dirty="0" smtClean="0"/>
              <a:t>Installation instructions</a:t>
            </a:r>
          </a:p>
          <a:p>
            <a:r>
              <a:rPr lang="en-US" sz="2400" b="1" dirty="0" smtClean="0"/>
              <a:t>Sample code for common tasks</a:t>
            </a:r>
          </a:p>
          <a:p>
            <a:r>
              <a:rPr lang="en-US" sz="2400" b="1" dirty="0" smtClean="0"/>
              <a:t>List of what the module can do</a:t>
            </a:r>
          </a:p>
          <a:p>
            <a:r>
              <a:rPr lang="en-US" sz="2400" dirty="0"/>
              <a:t>Recent bug edits</a:t>
            </a:r>
          </a:p>
          <a:p>
            <a:r>
              <a:rPr lang="en-US" sz="2400" dirty="0"/>
              <a:t>Other people’s additions to the </a:t>
            </a:r>
            <a:r>
              <a:rPr lang="en-US" sz="2400" dirty="0" smtClean="0"/>
              <a:t>code</a:t>
            </a:r>
            <a:endParaRPr lang="en-US" sz="2400" b="1" dirty="0" smtClean="0"/>
          </a:p>
          <a:p>
            <a:r>
              <a:rPr lang="en-US" sz="2400" dirty="0"/>
              <a:t>API documentation &amp; licensing information</a:t>
            </a:r>
          </a:p>
          <a:p>
            <a:endParaRPr lang="en-US" sz="2400" dirty="0" smtClean="0"/>
          </a:p>
        </p:txBody>
      </p:sp>
      <p:pic>
        <p:nvPicPr>
          <p:cNvPr id="18" name="Picture 17"/>
          <p:cNvPicPr>
            <a:picLocks noChangeAspect="1"/>
          </p:cNvPicPr>
          <p:nvPr/>
        </p:nvPicPr>
        <p:blipFill>
          <a:blip r:embed="rId5"/>
          <a:stretch>
            <a:fillRect/>
          </a:stretch>
        </p:blipFill>
        <p:spPr>
          <a:xfrm>
            <a:off x="15365696" y="238836"/>
            <a:ext cx="2630567" cy="1753711"/>
          </a:xfrm>
          <a:prstGeom prst="rect">
            <a:avLst/>
          </a:prstGeom>
        </p:spPr>
      </p:pic>
      <p:pic>
        <p:nvPicPr>
          <p:cNvPr id="19" name="Picture 18"/>
          <p:cNvPicPr>
            <a:picLocks noChangeAspect="1"/>
          </p:cNvPicPr>
          <p:nvPr/>
        </p:nvPicPr>
        <p:blipFill>
          <a:blip r:embed="rId6"/>
          <a:stretch>
            <a:fillRect/>
          </a:stretch>
        </p:blipFill>
        <p:spPr>
          <a:xfrm>
            <a:off x="12833067" y="724061"/>
            <a:ext cx="2699725" cy="1124885"/>
          </a:xfrm>
          <a:prstGeom prst="rect">
            <a:avLst/>
          </a:prstGeom>
        </p:spPr>
      </p:pic>
    </p:spTree>
    <p:extLst>
      <p:ext uri="{BB962C8B-B14F-4D97-AF65-F5344CB8AC3E}">
        <p14:creationId xmlns:p14="http://schemas.microsoft.com/office/powerpoint/2010/main" val="15163312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StackOverflow</a:t>
            </a:r>
            <a:endParaRPr lang="en-US" dirty="0"/>
          </a:p>
        </p:txBody>
      </p:sp>
      <p:sp>
        <p:nvSpPr>
          <p:cNvPr id="3" name="Content Placeholder 2"/>
          <p:cNvSpPr>
            <a:spLocks noGrp="1"/>
          </p:cNvSpPr>
          <p:nvPr>
            <p:ph idx="1"/>
          </p:nvPr>
        </p:nvSpPr>
        <p:spPr>
          <a:xfrm>
            <a:off x="914400" y="2413883"/>
            <a:ext cx="6673516" cy="6814783"/>
          </a:xfrm>
        </p:spPr>
        <p:txBody>
          <a:bodyPr/>
          <a:lstStyle/>
          <a:p>
            <a:r>
              <a:rPr lang="en-US" sz="2400" dirty="0" smtClean="0"/>
              <a:t>Q&amp;A site for programming questions. </a:t>
            </a:r>
          </a:p>
          <a:p>
            <a:r>
              <a:rPr lang="en-US" sz="2400" dirty="0" smtClean="0"/>
              <a:t>It’s quite likely that others have already asked your questions. </a:t>
            </a:r>
          </a:p>
          <a:p>
            <a:r>
              <a:rPr lang="en-US" sz="2400" dirty="0" smtClean="0"/>
              <a:t>Sort by “Tags” or copy &amp; paste your Error message</a:t>
            </a:r>
          </a:p>
          <a:p>
            <a:r>
              <a:rPr lang="en-US" sz="2400" dirty="0" smtClean="0"/>
              <a:t>If you sign up and ask a question, be sure to be incredibly specific with your problem. </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21</a:t>
            </a:fld>
            <a:endParaRPr lang="en-US"/>
          </a:p>
        </p:txBody>
      </p:sp>
      <p:sp>
        <p:nvSpPr>
          <p:cNvPr id="14" name="Text Placeholder 13"/>
          <p:cNvSpPr>
            <a:spLocks noGrp="1"/>
          </p:cNvSpPr>
          <p:nvPr>
            <p:ph type="body" sz="quarter" idx="16"/>
          </p:nvPr>
        </p:nvSpPr>
        <p:spPr/>
        <p:txBody>
          <a:bodyPr/>
          <a:lstStyle/>
          <a:p>
            <a:r>
              <a:rPr lang="en-US" dirty="0" smtClean="0"/>
              <a:t>Q &amp; A Site</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9" name="Picture 8"/>
          <p:cNvPicPr>
            <a:picLocks noChangeAspect="1"/>
          </p:cNvPicPr>
          <p:nvPr/>
        </p:nvPicPr>
        <p:blipFill rotWithShape="1">
          <a:blip r:embed="rId3"/>
          <a:srcRect l="54765" t="9428" r="7235" b="4954"/>
          <a:stretch/>
        </p:blipFill>
        <p:spPr>
          <a:xfrm>
            <a:off x="7381790" y="1732295"/>
            <a:ext cx="10156371" cy="7339516"/>
          </a:xfrm>
          <a:prstGeom prst="rect">
            <a:avLst/>
          </a:prstGeom>
        </p:spPr>
      </p:pic>
    </p:spTree>
    <p:extLst>
      <p:ext uri="{BB962C8B-B14F-4D97-AF65-F5344CB8AC3E}">
        <p14:creationId xmlns:p14="http://schemas.microsoft.com/office/powerpoint/2010/main" val="3656122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Additional Resources</a:t>
            </a:r>
            <a:br>
              <a:rPr lang="en-US" dirty="0" smtClean="0"/>
            </a:br>
            <a:r>
              <a:rPr lang="en-US" dirty="0" smtClean="0"/>
              <a:t/>
            </a:r>
            <a:br>
              <a:rPr lang="en-US" dirty="0" smtClean="0"/>
            </a:br>
            <a:r>
              <a:rPr lang="en-US" sz="4400" i="1" dirty="0" smtClean="0"/>
              <a:t>Links for Learning, &amp; Background on other Data Science Tools</a:t>
            </a:r>
            <a:endParaRPr lang="en-US" sz="4800" i="1" dirty="0"/>
          </a:p>
        </p:txBody>
      </p:sp>
    </p:spTree>
    <p:extLst>
      <p:ext uri="{BB962C8B-B14F-4D97-AF65-F5344CB8AC3E}">
        <p14:creationId xmlns:p14="http://schemas.microsoft.com/office/powerpoint/2010/main" val="306546002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914400" y="2246972"/>
            <a:ext cx="16879330" cy="7564293"/>
          </a:xfrm>
        </p:spPr>
        <p:txBody>
          <a:bodyPr/>
          <a:lstStyle/>
          <a:p>
            <a:pPr lvl="2"/>
            <a:r>
              <a:rPr lang="en-US" sz="2400" u="sng" dirty="0" smtClean="0">
                <a:hlinkClick r:id="rId3"/>
              </a:rPr>
              <a:t>Learn </a:t>
            </a:r>
            <a:r>
              <a:rPr lang="en-US" sz="2400" u="sng" dirty="0">
                <a:hlinkClick r:id="rId3"/>
              </a:rPr>
              <a:t>Python the Hard Way</a:t>
            </a:r>
            <a:r>
              <a:rPr lang="en-US" sz="2400" dirty="0"/>
              <a:t> – Popular site that teaches you Python from the beginning. I like this one a lot. Reading the book online is free, but you can also purchase a PDF copy along with tutorial videos for 30 bucks. </a:t>
            </a:r>
          </a:p>
          <a:p>
            <a:pPr lvl="2"/>
            <a:r>
              <a:rPr lang="en-US" sz="2400" u="sng" dirty="0">
                <a:hlinkClick r:id="rId4"/>
              </a:rPr>
              <a:t>Intro to Python on </a:t>
            </a:r>
            <a:r>
              <a:rPr lang="en-US" sz="2400" u="sng" dirty="0" err="1">
                <a:hlinkClick r:id="rId4"/>
              </a:rPr>
              <a:t>Skillshare</a:t>
            </a:r>
            <a:r>
              <a:rPr lang="en-US" sz="2400" dirty="0"/>
              <a:t> – Free conversational video lessons</a:t>
            </a:r>
            <a:r>
              <a:rPr lang="en-US" sz="2400" dirty="0" smtClean="0"/>
              <a:t>. The instructor is very approachable. </a:t>
            </a:r>
            <a:r>
              <a:rPr lang="en-US" sz="2400" dirty="0"/>
              <a:t>The “capstone project” at the end of this course is </a:t>
            </a:r>
            <a:r>
              <a:rPr lang="en-US" sz="2400" dirty="0" smtClean="0"/>
              <a:t>building a program that helps you cheat at Scrabble. I </a:t>
            </a:r>
            <a:r>
              <a:rPr lang="en-US" sz="2400" dirty="0"/>
              <a:t>think you get 1 free hour of watching on </a:t>
            </a:r>
            <a:r>
              <a:rPr lang="en-US" sz="2400" dirty="0" err="1"/>
              <a:t>Skillshare</a:t>
            </a:r>
            <a:r>
              <a:rPr lang="en-US" sz="2400" dirty="0"/>
              <a:t> per month, but I don’t think that they actually impose that limit.</a:t>
            </a:r>
          </a:p>
          <a:p>
            <a:pPr lvl="2"/>
            <a:r>
              <a:rPr lang="en-US" sz="2400" u="sng" dirty="0" err="1">
                <a:hlinkClick r:id="rId5"/>
              </a:rPr>
              <a:t>Codecademy</a:t>
            </a:r>
            <a:r>
              <a:rPr lang="en-US" sz="2400" dirty="0"/>
              <a:t>- </a:t>
            </a:r>
            <a:r>
              <a:rPr lang="en-US" sz="2400" dirty="0" err="1"/>
              <a:t>Gamified</a:t>
            </a:r>
            <a:r>
              <a:rPr lang="en-US" sz="2400" dirty="0"/>
              <a:t> web based interactive Python tutorial. Super popular startup. It’s kind of fun to use, but </a:t>
            </a:r>
            <a:r>
              <a:rPr lang="en-US" sz="2400" dirty="0" smtClean="0"/>
              <a:t>sometimes it’s really buggy.</a:t>
            </a:r>
            <a:endParaRPr lang="en-US" sz="2400" dirty="0"/>
          </a:p>
          <a:p>
            <a:pPr lvl="2"/>
            <a:r>
              <a:rPr lang="en-US" sz="2400" u="sng" dirty="0" err="1" smtClean="0">
                <a:hlinkClick r:id="rId6"/>
              </a:rPr>
              <a:t>LearnPython.Org</a:t>
            </a:r>
            <a:r>
              <a:rPr lang="en-US" sz="2400" dirty="0" smtClean="0"/>
              <a:t> – Web based interactive Python tutorial. </a:t>
            </a:r>
          </a:p>
          <a:p>
            <a:pPr lvl="2"/>
            <a:r>
              <a:rPr lang="en-US" sz="2400" u="sng" dirty="0" smtClean="0">
                <a:hlinkClick r:id="rId7"/>
              </a:rPr>
              <a:t>Google’s </a:t>
            </a:r>
            <a:r>
              <a:rPr lang="en-US" sz="2400" u="sng" dirty="0">
                <a:hlinkClick r:id="rId7"/>
              </a:rPr>
              <a:t>Python Class</a:t>
            </a:r>
            <a:endParaRPr lang="en-US" sz="2400" dirty="0"/>
          </a:p>
          <a:p>
            <a:pPr lvl="2"/>
            <a:r>
              <a:rPr lang="en-US" sz="2400" dirty="0" err="1"/>
              <a:t>Coursera</a:t>
            </a:r>
            <a:r>
              <a:rPr lang="en-US" sz="2400" dirty="0"/>
              <a:t>- There are a number of intro classes available on </a:t>
            </a:r>
            <a:r>
              <a:rPr lang="en-US" sz="2400" dirty="0" err="1"/>
              <a:t>Coursera</a:t>
            </a:r>
            <a:r>
              <a:rPr lang="en-US" sz="2400" dirty="0"/>
              <a:t>, of varying quality and difficulty levels. </a:t>
            </a:r>
            <a:endParaRPr lang="en-US" sz="2400" dirty="0" smtClean="0"/>
          </a:p>
          <a:p>
            <a:pPr marL="1606550" lvl="4"/>
            <a:r>
              <a:rPr lang="en-US" sz="2400" u="sng" dirty="0" smtClean="0">
                <a:hlinkClick r:id="rId8"/>
              </a:rPr>
              <a:t>Programming </a:t>
            </a:r>
            <a:r>
              <a:rPr lang="en-US" sz="2400" u="sng" dirty="0">
                <a:hlinkClick r:id="rId8"/>
              </a:rPr>
              <a:t>for Everybody</a:t>
            </a:r>
            <a:r>
              <a:rPr lang="en-US" sz="2400" dirty="0"/>
              <a:t>(Python) from the University of Michigan</a:t>
            </a:r>
          </a:p>
          <a:p>
            <a:pPr marL="1606550" lvl="4"/>
            <a:r>
              <a:rPr lang="en-US" sz="2400" u="sng" dirty="0">
                <a:hlinkClick r:id="rId9"/>
              </a:rPr>
              <a:t>An Introduction to Interactive Programming in Python</a:t>
            </a:r>
            <a:r>
              <a:rPr lang="en-US" sz="2400" dirty="0"/>
              <a:t> from Rice </a:t>
            </a:r>
            <a:r>
              <a:rPr lang="en-US" sz="2400" dirty="0" smtClean="0"/>
              <a:t>University</a:t>
            </a:r>
          </a:p>
          <a:p>
            <a:pPr marL="1606550" lvl="4"/>
            <a:endParaRPr lang="en-US" sz="2400" dirty="0"/>
          </a:p>
          <a:p>
            <a:pPr marL="1431925" lvl="4" indent="-1431925">
              <a:buNone/>
            </a:pPr>
            <a:r>
              <a:rPr lang="en-US" sz="2400" dirty="0" smtClean="0"/>
              <a:t>For installation: Here </a:t>
            </a:r>
            <a:r>
              <a:rPr lang="en-US" sz="2400" dirty="0"/>
              <a:t>are two </a:t>
            </a:r>
            <a:r>
              <a:rPr lang="en-US" sz="2400" u="sng" dirty="0">
                <a:hlinkClick r:id="rId10"/>
              </a:rPr>
              <a:t>tutorials</a:t>
            </a:r>
            <a:r>
              <a:rPr lang="en-US" sz="2400" dirty="0"/>
              <a:t> for </a:t>
            </a:r>
            <a:r>
              <a:rPr lang="en-US" sz="2400" u="sng" dirty="0">
                <a:hlinkClick r:id="rId11"/>
              </a:rPr>
              <a:t>getting set up</a:t>
            </a:r>
            <a:r>
              <a:rPr lang="en-US" sz="2400" u="sng" dirty="0"/>
              <a:t> in the most stripped down </a:t>
            </a:r>
            <a:r>
              <a:rPr lang="en-US" sz="2400" u="sng" dirty="0" smtClean="0"/>
              <a:t>fashion.</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23</a:t>
            </a:fld>
            <a:endParaRPr lang="en-US"/>
          </a:p>
        </p:txBody>
      </p:sp>
      <p:sp>
        <p:nvSpPr>
          <p:cNvPr id="14" name="Text Placeholder 13"/>
          <p:cNvSpPr>
            <a:spLocks noGrp="1"/>
          </p:cNvSpPr>
          <p:nvPr>
            <p:ph type="body" sz="quarter" idx="16"/>
          </p:nvPr>
        </p:nvSpPr>
        <p:spPr>
          <a:xfrm>
            <a:off x="914400" y="1588362"/>
            <a:ext cx="13320584" cy="492125"/>
          </a:xfrm>
        </p:spPr>
        <p:txBody>
          <a:bodyPr/>
          <a:lstStyle/>
          <a:p>
            <a:r>
              <a:rPr lang="en-US" dirty="0" smtClean="0"/>
              <a:t>Resources are listed in order of recommendation</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8" name="Picture 7"/>
          <p:cNvPicPr>
            <a:picLocks noChangeAspect="1"/>
          </p:cNvPicPr>
          <p:nvPr/>
        </p:nvPicPr>
        <p:blipFill rotWithShape="1">
          <a:blip r:embed="rId12">
            <a:clrChange>
              <a:clrFrom>
                <a:srgbClr val="FFFFFF"/>
              </a:clrFrom>
              <a:clrTo>
                <a:srgbClr val="FFFFFF">
                  <a:alpha val="0"/>
                </a:srgbClr>
              </a:clrTo>
            </a:clrChange>
          </a:blip>
          <a:srcRect t="-1670" r="71595" b="29643"/>
          <a:stretch/>
        </p:blipFill>
        <p:spPr>
          <a:xfrm>
            <a:off x="3224295" y="334624"/>
            <a:ext cx="914441" cy="1234688"/>
          </a:xfrm>
          <a:prstGeom prst="rect">
            <a:avLst/>
          </a:prstGeom>
        </p:spPr>
      </p:pic>
    </p:spTree>
    <p:extLst>
      <p:ext uri="{BB962C8B-B14F-4D97-AF65-F5344CB8AC3E}">
        <p14:creationId xmlns:p14="http://schemas.microsoft.com/office/powerpoint/2010/main" val="15907474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
            </a:r>
            <a:endParaRPr lang="en-US" dirty="0"/>
          </a:p>
        </p:txBody>
      </p:sp>
      <p:sp>
        <p:nvSpPr>
          <p:cNvPr id="3" name="Content Placeholder 2"/>
          <p:cNvSpPr>
            <a:spLocks noGrp="1"/>
          </p:cNvSpPr>
          <p:nvPr>
            <p:ph idx="1"/>
          </p:nvPr>
        </p:nvSpPr>
        <p:spPr>
          <a:xfrm>
            <a:off x="914400" y="2413883"/>
            <a:ext cx="7159667" cy="6814783"/>
          </a:xfrm>
        </p:spPr>
        <p:txBody>
          <a:bodyPr/>
          <a:lstStyle/>
          <a:p>
            <a:r>
              <a:rPr lang="en-US" dirty="0" smtClean="0"/>
              <a:t>Language &amp; environment for statistical computer &amp; graphics. Free &amp; open source</a:t>
            </a:r>
          </a:p>
          <a:p>
            <a:r>
              <a:rPr lang="en-US" dirty="0" smtClean="0"/>
              <a:t>Often used by academics, so tons of great stats &amp; data </a:t>
            </a:r>
            <a:r>
              <a:rPr lang="en-US" dirty="0" err="1" smtClean="0"/>
              <a:t>viz</a:t>
            </a:r>
            <a:r>
              <a:rPr lang="en-US" dirty="0" smtClean="0"/>
              <a:t> modules out there</a:t>
            </a:r>
          </a:p>
          <a:p>
            <a:r>
              <a:rPr lang="en-US" dirty="0" smtClean="0"/>
              <a:t>Great complement to Python. Pull the data with Python, make the pretty charts with R!</a:t>
            </a:r>
          </a:p>
          <a:p>
            <a:r>
              <a:rPr lang="en-US" dirty="0" smtClean="0"/>
              <a:t>Learning Resources</a:t>
            </a:r>
          </a:p>
          <a:p>
            <a:pPr lvl="1"/>
            <a:r>
              <a:rPr lang="en-US" dirty="0" err="1" smtClean="0">
                <a:hlinkClick r:id="rId3"/>
              </a:rPr>
              <a:t>CodeSchool</a:t>
            </a:r>
            <a:endParaRPr lang="en-US" dirty="0" smtClean="0"/>
          </a:p>
          <a:p>
            <a:pPr lvl="1"/>
            <a:r>
              <a:rPr lang="en-US" dirty="0" smtClean="0">
                <a:hlinkClick r:id="rId4"/>
              </a:rPr>
              <a:t>Swirl</a:t>
            </a:r>
            <a:endParaRPr lang="en-US" dirty="0" smtClean="0"/>
          </a:p>
          <a:p>
            <a:pPr lvl="1"/>
            <a:r>
              <a:rPr lang="en-US" dirty="0" err="1" smtClean="0">
                <a:hlinkClick r:id="rId5"/>
              </a:rPr>
              <a:t>Rstudio</a:t>
            </a:r>
            <a:r>
              <a:rPr lang="en-US" dirty="0" smtClean="0"/>
              <a:t>- A must! Great IDE for R</a:t>
            </a:r>
          </a:p>
          <a:p>
            <a:endParaRPr lang="en-US" sz="18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24</a:t>
            </a:fld>
            <a:endParaRPr lang="en-US"/>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9" name="Text Placeholder 13"/>
          <p:cNvSpPr>
            <a:spLocks noGrp="1"/>
          </p:cNvSpPr>
          <p:nvPr>
            <p:ph type="body" sz="quarter" idx="16"/>
          </p:nvPr>
        </p:nvSpPr>
        <p:spPr>
          <a:xfrm>
            <a:off x="914400" y="1588362"/>
            <a:ext cx="13320584" cy="492125"/>
          </a:xfrm>
        </p:spPr>
        <p:txBody>
          <a:bodyPr/>
          <a:lstStyle/>
          <a:p>
            <a:r>
              <a:rPr lang="en-US" dirty="0" smtClean="0"/>
              <a:t>Stats</a:t>
            </a:r>
            <a:endParaRPr lang="en-US" dirty="0"/>
          </a:p>
        </p:txBody>
      </p:sp>
      <p:pic>
        <p:nvPicPr>
          <p:cNvPr id="6" name="Picture 5"/>
          <p:cNvPicPr>
            <a:picLocks noChangeAspect="1"/>
          </p:cNvPicPr>
          <p:nvPr/>
        </p:nvPicPr>
        <p:blipFill>
          <a:blip r:embed="rId6"/>
          <a:stretch>
            <a:fillRect/>
          </a:stretch>
        </p:blipFill>
        <p:spPr>
          <a:xfrm>
            <a:off x="8074067" y="2255013"/>
            <a:ext cx="4160801" cy="3604021"/>
          </a:xfrm>
          <a:prstGeom prst="rect">
            <a:avLst/>
          </a:prstGeom>
        </p:spPr>
      </p:pic>
      <p:pic>
        <p:nvPicPr>
          <p:cNvPr id="1026" name="Picture 2" descr="rstudio-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4934" y="4183430"/>
            <a:ext cx="6373227" cy="5313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stretch>
            <a:fillRect/>
          </a:stretch>
        </p:blipFill>
        <p:spPr>
          <a:xfrm>
            <a:off x="2031142" y="649247"/>
            <a:ext cx="1131158" cy="859680"/>
          </a:xfrm>
          <a:prstGeom prst="rect">
            <a:avLst/>
          </a:prstGeom>
        </p:spPr>
      </p:pic>
    </p:spTree>
    <p:extLst>
      <p:ext uri="{BB962C8B-B14F-4D97-AF65-F5344CB8AC3E}">
        <p14:creationId xmlns:p14="http://schemas.microsoft.com/office/powerpoint/2010/main" val="23524104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7608" y="4713554"/>
            <a:ext cx="15780192" cy="1082261"/>
          </a:xfrm>
        </p:spPr>
        <p:txBody>
          <a:bodyPr/>
          <a:lstStyle/>
          <a:p>
            <a:pPr marL="0" indent="0" algn="ctr">
              <a:buNone/>
            </a:pPr>
            <a:r>
              <a:rPr lang="en-US" sz="4800" dirty="0" smtClean="0">
                <a:solidFill>
                  <a:schemeClr val="accent1">
                    <a:lumMod val="50000"/>
                  </a:schemeClr>
                </a:solidFill>
              </a:rPr>
              <a:t>What </a:t>
            </a:r>
            <a:r>
              <a:rPr lang="en-US" sz="4800" dirty="0">
                <a:solidFill>
                  <a:schemeClr val="accent1">
                    <a:lumMod val="50000"/>
                  </a:schemeClr>
                </a:solidFill>
              </a:rPr>
              <a:t>do </a:t>
            </a:r>
            <a:r>
              <a:rPr lang="en-US" sz="4800" dirty="0" smtClean="0">
                <a:solidFill>
                  <a:schemeClr val="accent1">
                    <a:lumMod val="50000"/>
                  </a:schemeClr>
                </a:solidFill>
              </a:rPr>
              <a:t>all these organizations </a:t>
            </a:r>
            <a:r>
              <a:rPr lang="en-US" sz="4800" dirty="0">
                <a:solidFill>
                  <a:schemeClr val="accent1">
                    <a:lumMod val="50000"/>
                  </a:schemeClr>
                </a:solidFill>
              </a:rPr>
              <a:t>have in common?</a:t>
            </a:r>
          </a:p>
        </p:txBody>
      </p:sp>
      <p:sp>
        <p:nvSpPr>
          <p:cNvPr id="4" name="Slide Number Placeholder 3"/>
          <p:cNvSpPr>
            <a:spLocks noGrp="1"/>
          </p:cNvSpPr>
          <p:nvPr>
            <p:ph type="sldNum" sz="quarter" idx="12"/>
          </p:nvPr>
        </p:nvSpPr>
        <p:spPr/>
        <p:txBody>
          <a:bodyPr/>
          <a:lstStyle/>
          <a:p>
            <a:fld id="{BD24007E-3925-E74C-A90B-515138799913}" type="slidenum">
              <a:rPr lang="en-US" smtClean="0"/>
              <a:pPr/>
              <a:t>3</a:t>
            </a:fld>
            <a:endParaRPr lang="en-US"/>
          </a:p>
        </p:txBody>
      </p:sp>
      <p:pic>
        <p:nvPicPr>
          <p:cNvPr id="6" name="Picture 5"/>
          <p:cNvPicPr>
            <a:picLocks noChangeAspect="1"/>
          </p:cNvPicPr>
          <p:nvPr/>
        </p:nvPicPr>
        <p:blipFill>
          <a:blip r:embed="rId3"/>
          <a:stretch>
            <a:fillRect/>
          </a:stretch>
        </p:blipFill>
        <p:spPr>
          <a:xfrm>
            <a:off x="907608" y="1459811"/>
            <a:ext cx="3600450" cy="1266825"/>
          </a:xfrm>
          <a:prstGeom prst="rect">
            <a:avLst/>
          </a:prstGeom>
        </p:spPr>
      </p:pic>
      <p:pic>
        <p:nvPicPr>
          <p:cNvPr id="7" name="Picture 6"/>
          <p:cNvPicPr>
            <a:picLocks noChangeAspect="1"/>
          </p:cNvPicPr>
          <p:nvPr/>
        </p:nvPicPr>
        <p:blipFill>
          <a:blip r:embed="rId4"/>
          <a:stretch>
            <a:fillRect/>
          </a:stretch>
        </p:blipFill>
        <p:spPr>
          <a:xfrm>
            <a:off x="13004460" y="6144635"/>
            <a:ext cx="1828800" cy="1886726"/>
          </a:xfrm>
          <a:prstGeom prst="rect">
            <a:avLst/>
          </a:prstGeom>
        </p:spPr>
      </p:pic>
      <p:sp>
        <p:nvSpPr>
          <p:cNvPr id="12" name="AutoShape 2" descr="data:image/png;base64,iVBORw0KGgoAAAANSUhEUgAAAOEAAADhCAMAAAAJbSJIAAAAkFBMVEXMISf////JAADMHyXLGSDLExvKAA/LGyLLFx7LEhrKDhfKABDKAAzKCBPJAAf++/v89PTxzs/ehIbvxcbora7gjpDrt7j45ebkm53tvr/y0NHce33UVVjz1dX56urgjI7WX2LTTlLOKzDacnXmpKXRQUXcfH7YZmnloaPWXF/ilJbSREjNKC723d7QOT3ZbW++OCP9AAASLUlEQVR4nM1deX+qPBPFBAVRcKnV9rbaYhe76vf/dlfEBSQzOROw7fnrfX/PrXBIMvtMvNbFsZhfTW7GT6t0vfRyLNfp6ml8M7maLy7/eO+Cvz34nl6vlkqpfhy1Qz/Qes9Q68AP21Hc3/63r8fr6Xxwwbe4FMPvyd1aqU4UBh4PHUYdpdZ3k+8LvcklGH6/PfZVr23jVkTQ7qnk/W1+gbdpmuFw+tRVcajtpAyrGatoMx02/EaNMlxM7lW/7cLuxLKv0udG5U9zDIdbej2/BrsD/Filk+ZWsimGo43qNEFvT7KnVlcNvVkjDIdvS1Vrc1ahQ+XdNLKQDTD8vlOxRG7CJGP11IAKqc3w37vqNrt8BY5tlY5+meEoVeGF6OXw1UvNA1mL4b9P1Zx0oRCoda11rMHw+/4H+OUc0xrGjjPD4dOF92cRvto4WwGuDG9U98f4ZWirjx9lOPrqXEp+UtCx5yZyXBgON+oS+s/KUa1cTAAHhtPez27QE9pq8gMMhyv10xv0BK3uxcsoZXgVt3+NX4awf3tZhq+/uIA5tHq6IMPFOv5lfhmi5exSDG9/yIaxIVDTyzB8+PUdeoBWrxdgOLjv/zaxAnopHGJFGS6+fksJmtHW6GEEGc6Tv3EETwgU6FNhDG//zBE8QYPyBmI4+YMEt1BvTTH8UL/NhYB6aIbhw18luKU4boLh+O8S9Lzkrj7DP00QoWhj+Ie3aI7EZt5YGP5ZIXOCTdzwDCfNE9QHNPaL6sad4W1TBHUQ5ll7pTrhMoMXZ/8n6cdtvzZXXvVzDOdNKHrdjhOVvGw+Jlfz2bBoLw+Gs9H07TXtqMQtaXyiyBlwDMNFUpOg9qNELZ+eR5Zo7mL0tmqrnjtLrRgznGY4+KplbOtuotKPERw4mk02PRU5kgw07UzRDO9ruEs6UsH4ShwW+/egHVN14aec4YOzw6vbyrt2TaXMX+O+y97pkWqRYugsRoNOcvfPkV6O6adyiFiSApVguHAUo6FaT+qXcH1v5HkfUtoQDNdOUiZU77WT0jkWr+J1DJYShq8ucdFQrRqsTVuI85OROVRsZHjlcAgD9dhw7d13Kjwq5qNoYjiMxYdQq5cLVN3dhpHoJRKTfjIxfBSLsqgniUILMBYtY3iPMZxK96hWdxcrgZ1ryTKa8otVhsOecI9GXkMC1IyNYBm1qu7TKsONTBWJs11iTAU59fDRznAk26O+kmYs5Zh5uGCovk6F4ZeoCCF++YFq+9Yg7aEvpAMbw5uOhODFd+gBT/DOiq95hkOJdNaWCEmTgGN+Wp3tqjOGTwIxoyVHcDGafNw9fq6/siDUcp1uXm+mc4kDeYNSDFccw2+BmAkUaMUsbh/SSCW9qB0GQR5nC/ywG3eUClY3I1SVPqPvdvZeZYb3uLEbRJAZ+u96rfoRFU/LGhDU/QSTVugq+mV/v8TwH76EQQzkYOfjroqsTTN+T31CTiV6FlWpAK7E8BP2CnXHTnCyhoMufkeNgYV8wpy6YE0xxJW9VrYtOvxQHYlm1V2khDTFVH9JBBYZwkuolSUSM7h2CAyGamzbqwMNfbXSIhYY4qfQpiaeE7mHmSHq25ywGaaviyexwPAdFaSWct352jlYrtW7RUdirp2fmhjCujBaVR9cwLhWeW27azkAG8hfLOjEE8M70JyhYlo5ZnWL+7R65ilCeblwU2WIWqQVu68EiS9HwVJ+gImL01seGb6B354tRJaFVchH8Ln5O2SfxkdZcWS4xD5+mzuE7w0V9/HlBwNEEWn/nCGo7XVMq6zBiyj2x0GdO3klQPL0qDAODDcO1sIZwXWDFeB84voF2G/HiM2eIShnDIGeI9ZNNgnxZiEkbA5htz3DCRS84OToZ7M1/MEXt4iIl9d7LjG8h0zSHm3MPDZ2BveIuUqgObCIwWeR4QKSM9U41hEPSV1GFbAhBGRF9gnFnOEEitYl5PFvrPCmgLKXdwZE9MdvBYbQJqXNNdeMMY+Esy3WdnG636Y7hkNoCeglfLlIEbjWDENk1+Vyccdwitgi9BJ+8H8etKM4jkSDQHL0mUUcANumNzkyfEIkPfk81isN+2r9dH1zc/20loU1PIsXA7xzHjndMUQCRjqinsUEP9rq/fbo0g4nn0LPg6tXA2SNTg4MEe3iRZQupK3EQG3OInJXS5HaPA9flwDY37svlDGEHCfSnCEL7qIvg0bbSBSnKeF5xJ19m+5WJWP4CNhAxhR5hjdKqCXmBRhLKHKRqSu7eNyFazKGfeAYUq2bAyrqRDpAK8FGLQQjqk8GDqIa7BgiIajdvzXhmVhCJh7nCfLyHZphK7Vr4Syu62HKs019TGIsTYexmyX1SJxx+mHfDPHzjiFwZMlNems+VWHKfHvk4xdfkfxS9hOd7XIPMvE8apOaX1Z32Lgu8GoHtJk0OmBrai9jCJxYzyck6cz8t7aoPx7zZx0MwFDZqhsPEjQx0Qd3Y9SkpGY5ALIS96/I/Ayg5baixmtNgQAGdeDNIUhr6g1zR/PfYvKU13ZRszW+PeTfUV/SvElZW2sHyEzMkTCmKfChuuMtw5V9rYupnCKejZvUuoSgP7oDNyQCkFhbAeK1lvbzGhHNU8bQgE83BhyBWFE5eoyPCEiQrUfktYDv2SHMQ6Nj2AEmrODtMTFTlITEz9TAg/6Zed8ZjxPrDxzwBTMknbYWZJluJZWHnHripY3HkFKdJeBrGHEZDODVk5EHOCGU/WtUa5ydJXm1A0OufxIYVtWZehO7+0uJUqO5Z5ekIlnK7VKEYfzs3djVIaHgBiaJqBOguklQPleXYffDG9stqK457WyUUcGLnWDrFs+k1mUY3nlPdoVPPMWY42rbG+Qpc9YITlsgDP2Nt7I7a4TdbYwjs290wAZPNXIa36yPywhSL7V7h8RTjMqCMg5KwNUhG4tCRLJee2s0Ol6Bca9xlvIBWC5vz5AZJYhofL30ALOUYPhgksJI4bBA0HhcjSCkdKDtQjAcm4qoEHVo/DQUQ8Y/lOwFHoSZYoxgIQyRwNDx9xgrV1KVbmFolo+uDAUWzdaOZ35o1FhqndCH5l1qP4eSY8hGoiQ/xIOwaYzhD1v1cAuLzx4QvjM/ZA4xuIDIHhhTVsBoSsn0duLj5gCC3iAI38IYCGJtkB1E8oH1xcCgJKAPT3V+JRgPOuux7iAwSrcGBDc7GMoOaMSmIYKJxlgilw/LgZTdnZ7MtXUg05q3Ng1gl1LPMfmHrPDLINEV+0x8nV/a2qWAb0HtFdMuIRONBwji3XR0YQfoQG99C8A/pNwns7qwKEQkpX4EK0qhKqCtfwj4+NThMsacLZEoxB84gfXFIGWx9fGBOA0lTI0eqCVrIbNDWEED7YbuNRJrI0tNTL46m3qXGTTkl80BdVbFb0i8lLRUjBl5fnKqaB4/q3ow36kzhWLeXpcoPDD5l9S/3UHQw+lZDCRsvycjKG/h6bb5KRPDU3TMvJbE+bUcQ+yn1AzKPdFunykBwQWPABvxBL7D6hOyjdQAyh/SgVlT2R7j8RCVDdRDuZwFpna2G8rDhK6mZoIZSi+ZMLXMo2N9TaxkZZcDRvL4tIQ0lHgz/gDW9LAHryuwY7jL4yO1GIzgrg4ApYNHopkUvMkGdqJtLSwPLYwg60vPW8iZ3IygGMqzWLjgiU5GYE2Uxx37z/JBZj69MXZFgffDwBO9q4kCw5d0fn5YLjFlIjWCfIXNhMc667OGBrA2cYuIXJuykU93f4l0BV/xAIa7MzcArC/1uMa10knWdNMZJtP26LKJSLCnN3NswRrhDKQmLzFk6iUFBXsWiw1NDOxrhFvogACqqLK0NkzBkOQYcr2c+KLs67zhYQq6bz4apbWhv70oBsXnP0ChfKzVRxvVqeLm4gwAHZKvJahItCyhsQrEgGO/Bf7ojkkplkQkE8QQJUbZU4j19BZ6ZrB4QP43hlNWksWMFoNiYzlozbQDODsgj2zuGApqI1TVrC79NWNq4Qx1hw26ou0M+VbH+w/3D69SLI650n36xfCEpuUGGXRSUKH/UJaVPduopWPIVSbCJk2bFTP4sKdCD6mkx6Mye6R0DOsWaWXQMV+hir7s3snJGcp8705afIXSMWTLacCAvuUiJ7ipaF9+IOnHPyIs7tSSIGbNZVNkzkDQUjcGV3KU+vFl2zTLer0cYiilzie+MhHpTvZiSwJygsqrw7uI5mIU/35/Y/astIRsdKzVurYfhshSRI2aM6eEmWy2SRG+Wn9Mzu60tNQp2GfnRLZWhlc4pHxw9g5RQqCvpIIgOr+UlJ0h1bJLiZ6tDB43MI++nnDGEA/G+92DnRACDF0G7bUtksN2OkZ6Bb2rJIACYaaXO7DNMdt6TbBW090jscP/EBWBEEDKZ6lxYLq/tpbECTbaqepFPK+NA+/z7DE13eugI2Am8VBwQ4thXpssimIEPVii/KKb87mmfid5AHqJ7vE3LLipDnMT6Z+1VgvtMRv3VBwGOr/qqq9SbAStW2lxIackGCJsBtQQtMfo5nHdUypeP17fYiOhJRcaBAW1WmBYW2Eg9cHO+CeRE8T8UsEYYSPYet66AEez5iglj4sMXS5fKcDnql3rEowl9X6leU+l3K6obLACqF3GDYtQ8mbl/H+JYb2TiDSTuEG2gmex+XJ+Xugmnv0wJfIXNe9omcuGL505qe5z9Ss/TDo+E2vdMAvphdJnUZCzGgtwyKcJtPd7V0uNfAgJnqfIzhjWmJ5H92D5PnM9oQWDd2nbyLlxfF4n8yEp4S3/MmWazJQXIp2lJvzzpZsqPk8IVCqBXP1EukQrSy92P51WUT55WXfPH1Rh6Kr26ZLEndPSXsqv3Ln6kvus1YRAtZpr5SZsaO83r+7zuV5JExaPDrPBDaNxDHd2uU3FJ73fQ7pCK9v90iV+r9LLAfNnVHdKE/eu7X6bzP2esvxRiF69M3uVX2KZITH4b6aaw3eHfUp7vwUVq9ULslWv3t34mbPwxvsPRcXYOeiC5VKRbaDWlmjV/KGbOLri5oofY92ow1hg0mw5zxoG/eSVMtGHt6+h863H1Mh/c2XsnVRM07nfasWV7qr+6vnsOqvF6PlpqfqS3sRzdM1FEkTtLx5bzkFXhxhrBHb3PHnpZvzw8DB+XaVLpZK4DrstAs9sVBAMRUEDjx7oxg3b0X7YzdAO618gz8ypp+q3hSqDLMlurqPc9gZUoI+8l3ssySjSPXlQ01EDoBOr9N3q4O1RO9B9gi5ZOweEdEExzXDg4dKGLsFwl/0S6C4dVaYZSrxhsgHhZ44hexsGw1AQZia93+aGArCP52xBjiEsUOmyelFPrCvY64t4hui9kXQDgoOFKwZ/7Y6FYesDokiWYEiKZl2RWNxOC8PWGLq0hopQwNXH7ujbqhtsDFuvwAhN8iIKUSeXG0FrVtbKEKBImt3kwPYfJAgwtG9UUt83UqTDIQHulAYYtq4tL0q2xTY3QMYMKLaFMNwqDXa3kRYF1qrrThDK+EAMt6qfo0hZNKIWEjEq5di1GG4NOHo5yEBic5OqjATBCDPIsLXwSGeKtNkETQ5ihF00Y4cybA1SyiWmlAVUEuyI+AW+lx1mSCeCqIpE4maIBqAVWn0lY0hdo0oNv7qYew+UaToybM2WJjuTKPa6mCTtalHSXMQwS8lXdyoR0L+Q1a3VSpZsFTJs3XYqMpUwaZooOq4iBLWgO8PW8P18Gc1BmpolZGboJBWnksUMq0W+iTEaXKv4iEAoEjHuDFvDVWkZjfHuCwTZtLqX1wK4MdxuQa934mhsqmxeVURdZMx0UwyzAM5xq5oYykbtAAjV2LHqyJVha7FRPs2w4SUM1DvSBtAsw+1RS3Mbx8Cw2VMYqHWNws4aDFut0TrjaGCIzjCA+CVLtITDiFoMtyLnRflVbSGbysbzU0s3AXNETYbbdUyrrmi9auoCQvVSa/0y1GbYas3PDWGnkqMqdKRW9snSVjTAsIIm0vJemETXLgq+ggswBHphbQhidV97e+7RPENpGYeJ3vqtkeXboXmGaR1NocOeWt84a3cTGmc4e4xV7HYS/Uipx0lzq5fjEpJmfnOvlKzEaVcklX6ManZmmHAJhhnmWZma6nWtq6n9bpwovXq7BLsMl2KYYTifjN99pZJO3A39oDBsSevAD7txL9l+hPT1eQQHPx1wSYY5BrPR7fPH3SZdH2d96a91unq6fpuOZhdauAL+A78AGwNOAR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5"/>
          <a:stretch>
            <a:fillRect/>
          </a:stretch>
        </p:blipFill>
        <p:spPr>
          <a:xfrm>
            <a:off x="14283985" y="2062644"/>
            <a:ext cx="1828800" cy="1828800"/>
          </a:xfrm>
          <a:prstGeom prst="rect">
            <a:avLst/>
          </a:prstGeom>
        </p:spPr>
      </p:pic>
      <p:pic>
        <p:nvPicPr>
          <p:cNvPr id="14" name="Picture 13"/>
          <p:cNvPicPr>
            <a:picLocks noChangeAspect="1"/>
          </p:cNvPicPr>
          <p:nvPr/>
        </p:nvPicPr>
        <p:blipFill>
          <a:blip r:embed="rId6"/>
          <a:stretch>
            <a:fillRect/>
          </a:stretch>
        </p:blipFill>
        <p:spPr>
          <a:xfrm>
            <a:off x="4455083" y="7156196"/>
            <a:ext cx="1253073" cy="1253073"/>
          </a:xfrm>
          <a:prstGeom prst="rect">
            <a:avLst/>
          </a:prstGeom>
        </p:spPr>
      </p:pic>
      <p:sp>
        <p:nvSpPr>
          <p:cNvPr id="19" name="AutoShape 6" descr="data:image/png;base64,iVBORw0KGgoAAAANSUhEUgAAAVkAAACSCAMAAADYdEkqAAABI1BMVEX/////Xgr/fyv/WAT/hDD/dSH/fir/Wwj/YQ3/fCj/gS7/eib/eCT/aRb/ZhL/ch7/VAD/bhr/TwD/7eP/YgD/9vD/awD/SQD/m2L/bVf/7OH/gCb/Z0P/hUr/dRv/ZQD/49b/fh//9O7/QwD/NQD/kE7/vqP/t57/gEH/eDX/Xir/taP/39f/59//aSz/bg//387/y7//ya3/xbr/0br/2sX/tZL/gmb/iFL/i0P/cTj/llf/ej7/2sz/oIP/lX7/dUn/rZf/qnb/opL/jmD/qoP/d1z/nnj/1c//Txb/n2X/t5r/mG7/imX/wav/pHH/eAD/gU7/rIv/Xj7/h3T/dlL/g1z/k3H/bDL/u5X/qpv/ybb/Tij/XTD/l4b/Rhr/tIYQv58UAAASlklEQVR4nO1dCVvaShcmjTa4BBJIwAUJEteyK6iIgCi4VbG17tpb//+v+GaSOZNJBGsEP29v573P00tmOXPOO2fOnEmCBAIcHBwcHBwcHBwcHBwcHBwcHBwcHBwcHBwcHBwcHP9m6OlcLjcTjUbTuq5/tDL/IaTXThZnZ0dGqouLtZOTk06ns3F3t7S2tlapVFKpVFpPf7SGfyjK1dnZ8RGM8fHx2U+fZhHm5/G/IzaqI1WEWu3k6elp6W6pjPjG7p3GDs59vD/u5sdHXoPZWZtyC9++zSPGa4jt8/Onjac75ODl8lqxUkzNIB/nZGPczf6e1H7APg58Ex/H3r2Iokqtdo44v7MoTxVTOnHvv4jzyvzbiX2R8nGPj39DxdjH9/YQ33flcrlSLheLyMdnov/JiJKeGsBl30K4wzf2cdbB9zqdu6UlFFQqM7mZj+ZlcKy9i8u+kW/q4dTHp6awjy8t4V2zWC+iRAXvnX+Ejy++bvf6ILgiyuyI5eM4opyc7OHUcANHcbRrRtPRj+bxGWa+fTR5vsF4+Czj4XaygjhHmSHZNW0Hx8nhBzC79C8IBkOEx8dHRnAQn5o639tDDr6Bg4q1a0b/D2Tv/T/3r4+B4+EujIwj2qt2poIIr1iH+5m0ffwZnFj9fHb878UnOG7C0Wf806J1vj9HQfzrEj7e443zTUf7aO3TR5v3L8InG58/Q/yenUX0jFQXn3Kc2XcA4np+vuM3wY4ucmZfhflq2SIMRWH0Xw5/+B2znz9a5z8En+ctak/b4tzFhRENrE7+jtmxTxyvwlg1ZVGmpgLLWreirXBmh4X5qpWMFWYCrZOtub0qZ3Zo+LYGzD4drla4zw4PY5abGjOBi41AoDz2W2Y/c7wSYyM40pb0QA7nBhXO7PAwv/Yym5zZtyK55IfZiTGO14Iz+14YGrMTkz3xkXMxMTnxxuEnJgZX3B+zSNXemPxWrU31wmKyb593xmSyOlWrJt/SNTlWm1r89qaujJChMJusFaPkFRgP0pXqx1A7OVJO6+n00pj/4QvnOdS1fjIYtUNhNnnyQq/yhzA7OUZSyA3f/CQ7RPOtgagdBrOT8y/dj8zmB9HvrZhcJMOXVL89V8CakjGIBv6YHe25SyXPX+pVEnrvbUOGR7XkExm+G/QpyLEmq/SX/wo5Q2C28KKMfc2vTv5RiCWryViSLSm/dXgaDAIPwOxoITaP5PsjdxjMTpZf6JT7EvZpmn9M3OF79tEaQ22M3MXXNws+hSWnQPXvIVJSvcO3BFNVX9T6YzY52gPJlf5hNp06QBPfq9cQESMz2wjRkZIj5Fl1dDvsd/gJIq4bH7W7JlN2wZnqR9TLK9nDbLUns+EtaHDzI+HBzy9Bn3b5RwGW763slEG2khV9ywtPHObS6dzlsUpkAUWK6kstH8zOVMM9RexBg+NC0gvfdvnH5yIZ3nTUo2atK2+QWFAkKS4Sack58hpY1PQnxA+zc72Zhdtl0fgbrBgY4RpZ+PW4s1iTcEP05s1rBoTRJdFVfMWVITAbgzcXumLvoXv26oFkuBAOv9jYauG1ACxvOZYnV1Kk8IsVIcK/kRtGcvvVUce51Hp27aWT1c8fs70Qg/p9YfR5rZ0QFdyFajLmKSrEYsmV2vlUbcRdE4vRa9SkOrVXq8YKqtOtENOo5RJtrG7By1ampcEivoHxfERSUoiN186rhRhTwYxpgPtfGUwFjB4br9bOa7VJrz2o0g+zK2r4OQo1Uo0SnGeV6qSdsJzHXF3QAanSmWT4Wzlcoy+eFTvjVNBqORotdvCEqaOHxMT03RxIS3bWKkXomC0ilDcm8ACQ7dfjhZWNFJG74chFXrYW1SsbWHKhYzdYshRSV5dm0unKlPV5/ALJB73qWP5ah3qPWtjq0HxTXztU3eYPzmxsg1TnEs+rk+BQHZZaO40vUycpbLjfFaYTQWZtqRAujDFJc7Rt18fuemi5FmMqMpEpJiVMTVEtVDs6o8ZU/0A3ZjFuX7QRT0avRP3ClqEa1TX3my/lqovaITALwx9FntXRGBjQ286w4FEtYuf58/ck78Iu6nZip24rDrE0daTnSz3maNhIkc+XG+66OzqbF0RQrOvUbqvhwin5vGyE1cVAD2QtMwufexBXY6kdnNlJWC4Z02AQU1nW0VHRcVrY8o4kTE+h55M4i7owxLiLVQ/56ZBr3ljkELMQ+tMtby1MMNid2WIqz2THg1tiOPa1l/z1CN7wJlM9qqJzDLWxQZlVId0L5Kw30gFri3iU1d069BbpZILyRwrqPkYbBHTm5Wpds7QjTllyGoHhhuN3nhplVO3/4kRuxVZilMxZiY1DV6GwAX5yaYRjD70kbApo5CmnG6t1lyHIJ7PPQZePF+lVqzqcIte7MumxAlo1FbQvUc5S99fb21cNuD4LoabVvu9T57C0uR5f5cg+ymrM7cyuNwGXDUsJ7yLA0COqasDn6YJamHreJlA6RkatUIml/avb7et7uEtx6xDjj1lZfQZjo1/zG8sG45BcNjS7gwYjps2QasCFfvMrEpLlkBEi1HZFpi9u3b05a2Wdy+9IF3mlmVmHggxG6/BRQv0YZ4s2Ej9+XrUcIiWshDzHakpeiG/EVfkzKcp+weRsNTIlUpCy5F9s/gqq8kQKWh1ERKy1NkeovXYYMgZlVut7o+sqaLcgRpUU60qmK3UzohrgFdlEnMg22nbJkeJSLhOJi5qkOJFvE8+bbChn5Lq1oGBIWEySZkqB/XgkhLxPW6UvYrdxR4Px6vUrUTgr4X1CVg1I10oRa8VpCkScM9OSr8mMN66bCrBA/OssOERm+y3YdMRurRGbshF7kcBMlOKqGoYU9RFUVENtx7QwfWmnZYbcvQNNe1UbkF9dClQlmd5805ukH5ow0HNdxJeOPzRMTZYNuXEZDzHefk8UovtrIkTFQyQpHVMejSe76HqIzKr9Wu/HyQhEt6ylawycIo3UAs/RE5RYGY5UGQWZAAxlFsCjaei7JMwS8nFcBMRo6N80HUMhuzrC4cCgEbq1QDpp1hAQb67JRME2Ef3pSCKzko1TGkOTRF5ieMyGekV5jO4xeMuTXZCzdDWArCYyWiNq35sFWcZB1tDo0eJMUmXIiNK/QGEZXkTVD2zxsGSsuAg2QegvLTgKy3BUPEKy5E/04PYr5HRkvB20XwVRx7TNOImpBxGstBwzDKFKwo/+c3hxlvbPfok4UMyFOGgMbpbblh2aUYhiaLpqz83NrWydHt7R5Z9eYIJeN0LNgi65L5Yu8ijIizA6wew0RYa0JCiKtzjq1U1FZUDLo8STQ3BYuKftDBLr6wdY67n26eESPeZ14z2YeRWzIdkLDbKkkimHHDAtQmQbTl9pcmiVrBo9IaK+sI3oehR/b40dqxmXaWAI7CsgjJKdjdvXQMW94owowVI/MBg9IJ/KSkjyMrnIHbtMohp1TVIA7t8UoA19wmZpHWW3GT0hMLIGYzZEQ+G+4q2jTWzK9E1NdrzJZGflOfZxvUD2PtwT1IVomYm71b9mbIITWPYnq0eBlB6hRawCO8txl66OfsQagaiYTgSfWfwM+i4rbUBmnS33SvDWAUZTRFstBBnXkYklFYo9BsHINRdCDBfRBB23QG/pibb6sONIjmp0BZfYyQ7RiBlHn4lKgYTkNgdYmyZEFshCysVBfminHz2ladc0DcoszQsjzyMFgUrY2NcM6gHY5lDPs3cgXb85toQZsOdkI5Qeen6zqHeiS26BMQmS3vUIowWNG2hxQYDChxW3qqQ89xMmCRIsk6rA3mig0NMPV6bokjUos/RJzYK36lmbexGOVNZap+sqXSqVshj10npmf/PYJJNEY9w69QVKT90eji6ZrumMR4PMOuuzNI7sSjLN3dY9wQDmsnRMOtEDpBPpCbPRUqluaX1UXs/8cxX38MrE8jcyCwuaNc07BPGhTChlf8iaQZbZ+hdJ+mJBUiKiQMegp7smNUuDc0HLdkcNTkg3DomhMBy3SkyAcsIj8nYqxrM5UG8nUdzxO2drAma7cSloKX0sRVit38isFvJAg7qm4q1y2pCJ7xIa9GnRriABOHdruJprZJQwzFpegDqRzE3gwG5DLZ8WnP409Ed3HcECLADkAo6YS6eb1QiidpNoKENY/xWk4kkkOYq7uhqalxt/zAa9velNgGlRc8NpqpGHUili8b0J2pBlu8kqJXVS54ZtAqRhC1QWZE65H4QzOIH9cDjUGlThBiVOM4DuTeQCcJFOuOlQIRnZJR1hp5s5dsTv2J1zebav8VCfcs/SoMzCBhY9mPNgRaUjh12Zam4BVBCIx2UZf7ccvIxTY42JqVAJ8REcRoYlnrAnw/qH2Tm+Ex00uvOVTMft0Nbotga8PW26WQxELWaDljSVLKUMs0ysHPfCPU2DMSvR23XRZ0i1YSTNdRt1k5qjwTb71Y4AmiYItsArg1m/GbruhK+eIhkkn6ElI8gnmF/6rBVTdK5IqEJs07k9iDD+cGSGWFBvzy54mA38FDRNWj3HZNKt8Ea0FqamiRMW2bn8AMx6Y4nx0h9JiG6T5iJ7ImgtOGc1EVwudTo3qo7utO+IJTg+SMDQpUiZBUE0qtOMuNVuX+iBQ9RPdt18S689XSw5a+Yec6aBPzQ9PgtctMjEBVehZ7rTPkXb3q6G/R8Ky+3VsLq60ia5T84dW3wxu+ohlqaTvTFNgp/APOmKmhIzuPM8IpoqpmYoJ1hHkVzp01Rhw8us9+HqA6IKvvDeS7XsI/Y6SLADCTHEgsaRBjAOhxxAS3GbM1Mspug42WO3NF/MakEXhJWX/iIC2h/sZiJzm/kgzgrok01nUCMBTmDZRzoq9dmjvGAVSJ4nYV0zKMGdhX+ePV1EB4AIHnSHJmCCyxwJgk09QioEj34N3F+A7NGDZtwtbSBmX/TZo2No5hxbkOkuAcZ6r46PCqqCbWbd6SLSJ9ipjmjNjEeBzUhQIUs9eqx5D8+5H3FbHbIaigtucyT6cGjp2rZUmHPf1/9ijSrs9DqWZ7zzNAizQann000CZw5lcO2cKXrmRmh43V7P/LI8Y4JcH0SYmaStNiPeSQvgSRCC8AjjIK7Jbu0eHm2FhB0yHU33NAeD9DUFfFfbNrDBSlgmUyGEugEP9EsPsQMyKxjdfntY9N4ZStiylrFeeowEvRC3M6yI9Pr0gmRX2Guzy2oswgsdLSgV285Tx8wvNG92cp/dRKwJSuOIVpYuFxRQp6HbzZ+ZA/lrdBoUlRpUO/3elKChtFtiPSJ3/9P0EDsgs2iI28R0LyR+UDVws/xBo3GQ+KV4++M68fagUa+nA3q93tr8YSpUxd3NRnOaFYMabzdL2Xpm2rFDyl92sZG51oGp2EPdNA8e41YDMX+2nMV3JpoJM+KYLiDJDbu5R5f8WbeerTcfnZAp5ZsPeCKyjQSriiQkNpfr6PATrZca0z+9axGPPRizKNT1g0dnJaJ4Z9URIcYXLJgRtpsgohO5t61oomauUiliWn0V2kQRnU3Proy7WdTwHYpeqghCHLWPs3XWiAveQVE5EY2F9+BlcGY5+sAfs5LA8VpwZt8LnNn3Amf2vcCZfS+Ifp6DrYoSx6vh428fcWZ9QMz7+DvtnFkfUNqvJ5Yz6wdK/xeAOLMDQFR6fjuFMzswIp4bu79lVhE5XgNlyxexnNlXQol3fP7GQnSHM9sXCkFEyZ+m/PGKvyn0tzOrsLBfb49bMEVNkLe359qnFw++eUU4+6uYdRGIvxAlScF8Pr+9vb27u9tut88bDfwLZfV6ffBfmDyMfLS17wCvG9pOKAhS/vZ2bmvrtNFoZDKZbrdbKpUqqRT+sZoBKOyDhz+ZWTd/6H+oTBLwq5r52/zt3Pe505vTi42NtVK5bv+a1bB+7uc10CPKnwMmDJomcgkpn7/9/v37zc1No9VqLS8vPzw8VIrFmY/5QTAvtv5l1EZ6ApWjgLi6dd3udDpL3W49m80hfNzvqr0CKeHDWbTDIFrKIeSDOzs7Z2dnzUbj4uLia7f7UKlUEH8fzdKbcPjeTut4HklnbIiaNrmzUzs9PUfL+OjoCLlhynbDP+L3K1+D7aFRG1FYH1Tw03yU0exeX1+jUIh/zAxFwnK5GJ35M33QN4oh39S6fNB2QpTUaKvbO+3TNtpNllE6g5LCYrb+n/2d4Fdh5ntfah0KURN8Wwzn1bu7V9fXZ6enpxcXre7aWj2V+kt80D/0i5Dp9cKIIIW2t1fRwQTn1etdlNCUkRviHzrV3yGv/s9CLze2ttqHh527pa+Iv5ydUv+9y5iDg4ODg4ODg4ODg4ODg4ODg4ODg4ODg4ODg4ODg4ODg4ODw4X/AZtQkSfiotbu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8" descr="data:image/png;base64,iVBORw0KGgoAAAANSUhEUgAAAVkAAACSCAMAAADYdEkqAAABI1BMVEX/////Xgr/fyv/WAT/hDD/dSH/fir/Wwj/YQ3/fCj/gS7/eib/eCT/aRb/ZhL/ch7/VAD/bhr/TwD/7eP/YgD/9vD/awD/SQD/m2L/bVf/7OH/gCb/Z0P/hUr/dRv/ZQD/49b/fh//9O7/QwD/NQD/kE7/vqP/t57/gEH/eDX/Xir/taP/39f/59//aSz/bg//387/y7//ya3/xbr/0br/2sX/tZL/gmb/iFL/i0P/cTj/llf/ej7/2sz/oIP/lX7/dUn/rZf/qnb/opL/jmD/qoP/d1z/nnj/1c//Txb/n2X/t5r/mG7/imX/wav/pHH/eAD/gU7/rIv/Xj7/h3T/dlL/g1z/k3H/bDL/u5X/qpv/ybb/Tij/XTD/l4b/Rhr/tIYQv58UAAASlklEQVR4nO1dCVvaShcmjTa4BBJIwAUJEteyK6iIgCi4VbG17tpb//+v+GaSOZNJBGsEP29v573P00tmOXPOO2fOnEmCBAIcHBwcHBwcHBwcHBwcHBwcHBwcHBwcHBwcHBwcHP9m6OlcLjcTjUbTuq5/tDL/IaTXThZnZ0dGqouLtZOTk06ns3F3t7S2tlapVFKpVFpPf7SGfyjK1dnZ8RGM8fHx2U+fZhHm5/G/IzaqI1WEWu3k6elp6W6pjPjG7p3GDs59vD/u5sdHXoPZWZtyC9++zSPGa4jt8/Onjac75ODl8lqxUkzNIB/nZGPczf6e1H7APg58Ex/H3r2Iokqtdo44v7MoTxVTOnHvv4jzyvzbiX2R8nGPj39DxdjH9/YQ33flcrlSLheLyMdnov/JiJKeGsBl30K4wzf2cdbB9zqdu6UlFFQqM7mZj+ZlcKy9i8u+kW/q4dTHp6awjy8t4V2zWC+iRAXvnX+Ejy++bvf6ILgiyuyI5eM4opyc7OHUcANHcbRrRtPRj+bxGWa+fTR5vsF4+Czj4XaygjhHmSHZNW0Hx8nhBzC79C8IBkOEx8dHRnAQn5o639tDDr6Bg4q1a0b/D2Tv/T/3r4+B4+EujIwj2qt2poIIr1iH+5m0ffwZnFj9fHb878UnOG7C0Wf806J1vj9HQfzrEj7e443zTUf7aO3TR5v3L8InG58/Q/yenUX0jFQXn3Kc2XcA4np+vuM3wY4ucmZfhflq2SIMRWH0Xw5/+B2znz9a5z8En+ctak/b4tzFhRENrE7+jtmxTxyvwlg1ZVGmpgLLWreirXBmh4X5qpWMFWYCrZOtub0qZ3Zo+LYGzD4drla4zw4PY5abGjOBi41AoDz2W2Y/c7wSYyM40pb0QA7nBhXO7PAwv/Yym5zZtyK55IfZiTGO14Iz+14YGrMTkz3xkXMxMTnxxuEnJgZX3B+zSNXemPxWrU31wmKyb593xmSyOlWrJt/SNTlWm1r89qaujJChMJusFaPkFRgP0pXqx1A7OVJO6+n00pj/4QvnOdS1fjIYtUNhNnnyQq/yhzA7OUZSyA3f/CQ7RPOtgagdBrOT8y/dj8zmB9HvrZhcJMOXVL89V8CakjGIBv6YHe25SyXPX+pVEnrvbUOGR7XkExm+G/QpyLEmq/SX/wo5Q2C28KKMfc2vTv5RiCWryViSLSm/dXgaDAIPwOxoITaP5PsjdxjMTpZf6JT7EvZpmn9M3OF79tEaQ22M3MXXNws+hSWnQPXvIVJSvcO3BFNVX9T6YzY52gPJlf5hNp06QBPfq9cQESMz2wjRkZIj5Fl1dDvsd/gJIq4bH7W7JlN2wZnqR9TLK9nDbLUns+EtaHDzI+HBzy9Bn3b5RwGW763slEG2khV9ywtPHObS6dzlsUpkAUWK6kstH8zOVMM9RexBg+NC0gvfdvnH5yIZ3nTUo2atK2+QWFAkKS4Sack58hpY1PQnxA+zc72Zhdtl0fgbrBgY4RpZ+PW4s1iTcEP05s1rBoTRJdFVfMWVITAbgzcXumLvoXv26oFkuBAOv9jYauG1ACxvOZYnV1Kk8IsVIcK/kRtGcvvVUce51Hp27aWT1c8fs70Qg/p9YfR5rZ0QFdyFajLmKSrEYsmV2vlUbcRdE4vRa9SkOrVXq8YKqtOtENOo5RJtrG7By1ampcEivoHxfERSUoiN186rhRhTwYxpgPtfGUwFjB4br9bOa7VJrz2o0g+zK2r4OQo1Uo0SnGeV6qSdsJzHXF3QAanSmWT4Wzlcoy+eFTvjVNBqORotdvCEqaOHxMT03RxIS3bWKkXomC0ilDcm8ACQ7dfjhZWNFJG74chFXrYW1SsbWHKhYzdYshRSV5dm0unKlPV5/ALJB73qWP5ah3qPWtjq0HxTXztU3eYPzmxsg1TnEs+rk+BQHZZaO40vUycpbLjfFaYTQWZtqRAujDFJc7Rt18fuemi5FmMqMpEpJiVMTVEtVDs6o8ZU/0A3ZjFuX7QRT0avRP3ClqEa1TX3my/lqovaITALwx9FntXRGBjQ286w4FEtYuf58/ck78Iu6nZip24rDrE0daTnSz3maNhIkc+XG+66OzqbF0RQrOvUbqvhwin5vGyE1cVAD2QtMwufexBXY6kdnNlJWC4Z02AQU1nW0VHRcVrY8o4kTE+h55M4i7owxLiLVQ/56ZBr3ljkELMQ+tMtby1MMNid2WIqz2THg1tiOPa1l/z1CN7wJlM9qqJzDLWxQZlVId0L5Kw30gFri3iU1d069BbpZILyRwrqPkYbBHTm5Wpds7QjTllyGoHhhuN3nhplVO3/4kRuxVZilMxZiY1DV6GwAX5yaYRjD70kbApo5CmnG6t1lyHIJ7PPQZePF+lVqzqcIte7MumxAlo1FbQvUc5S99fb21cNuD4LoabVvu9T57C0uR5f5cg+ymrM7cyuNwGXDUsJ7yLA0COqasDn6YJamHreJlA6RkatUIml/avb7et7uEtx6xDjj1lZfQZjo1/zG8sG45BcNjS7gwYjps2QasCFfvMrEpLlkBEi1HZFpi9u3b05a2Wdy+9IF3mlmVmHggxG6/BRQv0YZ4s2Ej9+XrUcIiWshDzHakpeiG/EVfkzKcp+weRsNTIlUpCy5F9s/gqq8kQKWh1ERKy1NkeovXYYMgZlVut7o+sqaLcgRpUU60qmK3UzohrgFdlEnMg22nbJkeJSLhOJi5qkOJFvE8+bbChn5Lq1oGBIWEySZkqB/XgkhLxPW6UvYrdxR4Px6vUrUTgr4X1CVg1I10oRa8VpCkScM9OSr8mMN66bCrBA/OssOERm+y3YdMRurRGbshF7kcBMlOKqGoYU9RFUVENtx7QwfWmnZYbcvQNNe1UbkF9dClQlmd5805ukH5ow0HNdxJeOPzRMTZYNuXEZDzHefk8UovtrIkTFQyQpHVMejSe76HqIzKr9Wu/HyQhEt6ylawycIo3UAs/RE5RYGY5UGQWZAAxlFsCjaei7JMwS8nFcBMRo6N80HUMhuzrC4cCgEbq1QDpp1hAQb67JRME2Ef3pSCKzko1TGkOTRF5ieMyGekV5jO4xeMuTXZCzdDWArCYyWiNq35sFWcZB1tDo0eJMUmXIiNK/QGEZXkTVD2zxsGSsuAg2QegvLTgKy3BUPEKy5E/04PYr5HRkvB20XwVRx7TNOImpBxGstBwzDKFKwo/+c3hxlvbPfok4UMyFOGgMbpbblh2aUYhiaLpqz83NrWydHt7R5Z9eYIJeN0LNgi65L5Yu8ijIizA6wew0RYa0JCiKtzjq1U1FZUDLo8STQ3BYuKftDBLr6wdY67n26eESPeZ14z2YeRWzIdkLDbKkkimHHDAtQmQbTl9pcmiVrBo9IaK+sI3oehR/b40dqxmXaWAI7CsgjJKdjdvXQMW94owowVI/MBg9IJ/KSkjyMrnIHbtMohp1TVIA7t8UoA19wmZpHWW3GT0hMLIGYzZEQ+G+4q2jTWzK9E1NdrzJZGflOfZxvUD2PtwT1IVomYm71b9mbIITWPYnq0eBlB6hRawCO8txl66OfsQagaiYTgSfWfwM+i4rbUBmnS33SvDWAUZTRFstBBnXkYklFYo9BsHINRdCDBfRBB23QG/pibb6sONIjmp0BZfYyQ7RiBlHn4lKgYTkNgdYmyZEFshCysVBfminHz2ladc0DcoszQsjzyMFgUrY2NcM6gHY5lDPs3cgXb85toQZsOdkI5Qeen6zqHeiS26BMQmS3vUIowWNG2hxQYDChxW3qqQ89xMmCRIsk6rA3mig0NMPV6bokjUos/RJzYK36lmbexGOVNZap+sqXSqVshj10npmf/PYJJNEY9w69QVKT90eji6ZrumMR4PMOuuzNI7sSjLN3dY9wQDmsnRMOtEDpBPpCbPRUqluaX1UXs/8cxX38MrE8jcyCwuaNc07BPGhTChlf8iaQZbZ+hdJ+mJBUiKiQMegp7smNUuDc0HLdkcNTkg3DomhMBy3SkyAcsIj8nYqxrM5UG8nUdzxO2drAma7cSloKX0sRVit38isFvJAg7qm4q1y2pCJ7xIa9GnRriABOHdruJprZJQwzFpegDqRzE3gwG5DLZ8WnP409Ed3HcECLADkAo6YS6eb1QiidpNoKENY/xWk4kkkOYq7uhqalxt/zAa9velNgGlRc8NpqpGHUili8b0J2pBlu8kqJXVS54ZtAqRhC1QWZE65H4QzOIH9cDjUGlThBiVOM4DuTeQCcJFOuOlQIRnZJR1hp5s5dsTv2J1zebav8VCfcs/SoMzCBhY9mPNgRaUjh12Zam4BVBCIx2UZf7ccvIxTY42JqVAJ8REcRoYlnrAnw/qH2Tm+Ex00uvOVTMft0Nbotga8PW26WQxELWaDljSVLKUMs0ysHPfCPU2DMSvR23XRZ0i1YSTNdRt1k5qjwTb71Y4AmiYItsArg1m/GbruhK+eIhkkn6ElI8gnmF/6rBVTdK5IqEJs07k9iDD+cGSGWFBvzy54mA38FDRNWj3HZNKt8Ea0FqamiRMW2bn8AMx6Y4nx0h9JiG6T5iJ7ImgtOGc1EVwudTo3qo7utO+IJTg+SMDQpUiZBUE0qtOMuNVuX+iBQ9RPdt18S689XSw5a+Yec6aBPzQ9PgtctMjEBVehZ7rTPkXb3q6G/R8Ky+3VsLq60ia5T84dW3wxu+ohlqaTvTFNgp/APOmKmhIzuPM8IpoqpmYoJ1hHkVzp01Rhw8us9+HqA6IKvvDeS7XsI/Y6SLADCTHEgsaRBjAOhxxAS3GbM1Mspug42WO3NF/MakEXhJWX/iIC2h/sZiJzm/kgzgrok01nUCMBTmDZRzoq9dmjvGAVSJ4nYV0zKMGdhX+ePV1EB4AIHnSHJmCCyxwJgk09QioEj34N3F+A7NGDZtwtbSBmX/TZo2No5hxbkOkuAcZ6r46PCqqCbWbd6SLSJ9ipjmjNjEeBzUhQIUs9eqx5D8+5H3FbHbIaigtucyT6cGjp2rZUmHPf1/9ijSrs9DqWZ7zzNAizQann000CZw5lcO2cKXrmRmh43V7P/LI8Y4JcH0SYmaStNiPeSQvgSRCC8AjjIK7Jbu0eHm2FhB0yHU33NAeD9DUFfFfbNrDBSlgmUyGEugEP9EsPsQMyKxjdfntY9N4ZStiylrFeeowEvRC3M6yI9Pr0gmRX2Guzy2oswgsdLSgV285Tx8wvNG92cp/dRKwJSuOIVpYuFxRQp6HbzZ+ZA/lrdBoUlRpUO/3elKChtFtiPSJ3/9P0EDsgs2iI28R0LyR+UDVws/xBo3GQ+KV4++M68fagUa+nA3q93tr8YSpUxd3NRnOaFYMabzdL2Xpm2rFDyl92sZG51oGp2EPdNA8e41YDMX+2nMV3JpoJM+KYLiDJDbu5R5f8WbeerTcfnZAp5ZsPeCKyjQSriiQkNpfr6PATrZca0z+9axGPPRizKNT1g0dnJaJ4Z9URIcYXLJgRtpsgohO5t61oomauUiliWn0V2kQRnU3Proy7WdTwHYpeqghCHLWPs3XWiAveQVE5EY2F9+BlcGY5+sAfs5LA8VpwZt8LnNn3Amf2vcCZfS+Ifp6DrYoSx6vh428fcWZ9QMz7+DvtnFkfUNqvJ5Yz6wdK/xeAOLMDQFR6fjuFMzswIp4bu79lVhE5XgNlyxexnNlXQol3fP7GQnSHM9sXCkFEyZ+m/PGKvyn0tzOrsLBfb49bMEVNkLe359qnFw++eUU4+6uYdRGIvxAlScF8Pr+9vb27u9tut88bDfwLZfV6ffBfmDyMfLS17wCvG9pOKAhS/vZ2bmvrtNFoZDKZbrdbKpUqqRT+sZoBKOyDhz+ZWTd/6H+oTBLwq5r52/zt3Pe505vTi42NtVK5bv+a1bB+7uc10CPKnwMmDJomcgkpn7/9/v37zc1No9VqLS8vPzw8VIrFmY/5QTAvtv5l1EZ6ApWjgLi6dd3udDpL3W49m80hfNzvqr0CKeHDWbTDIFrKIeSDOzs7Z2dnzUbj4uLia7f7UKlUEH8fzdKbcPjeTut4HklnbIiaNrmzUzs9PUfL+OjoCLlhynbDP+L3K1+D7aFRG1FYH1Tw03yU0exeX1+jUIh/zAxFwnK5GJ35M33QN4oh39S6fNB2QpTUaKvbO+3TNtpNllE6g5LCYrb+n/2d4Fdh5ntfah0KURN8Wwzn1bu7V9fXZ6enpxcXre7aWj2V+kt80D/0i5Dp9cKIIIW2t1fRwQTn1etdlNCUkRviHzrV3yGv/s9CLze2ttqHh527pa+Iv5ydUv+9y5iDg4ODg4ODg4ODg4ODg4ODg4ODg4ODg4ODg4ODg4ODg4ODw4X/AZtQkSfiotbu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7"/>
          <a:stretch>
            <a:fillRect/>
          </a:stretch>
        </p:blipFill>
        <p:spPr>
          <a:xfrm>
            <a:off x="6305062" y="1173183"/>
            <a:ext cx="3648075" cy="1247775"/>
          </a:xfrm>
          <a:prstGeom prst="rect">
            <a:avLst/>
          </a:prstGeom>
        </p:spPr>
      </p:pic>
      <p:pic>
        <p:nvPicPr>
          <p:cNvPr id="2" name="Picture 1"/>
          <p:cNvPicPr>
            <a:picLocks noChangeAspect="1"/>
          </p:cNvPicPr>
          <p:nvPr/>
        </p:nvPicPr>
        <p:blipFill>
          <a:blip r:embed="rId8"/>
          <a:stretch>
            <a:fillRect/>
          </a:stretch>
        </p:blipFill>
        <p:spPr>
          <a:xfrm>
            <a:off x="6939716" y="8031361"/>
            <a:ext cx="4352925" cy="1047750"/>
          </a:xfrm>
          <a:prstGeom prst="rect">
            <a:avLst/>
          </a:prstGeom>
        </p:spPr>
      </p:pic>
      <p:pic>
        <p:nvPicPr>
          <p:cNvPr id="8" name="Picture 7"/>
          <p:cNvPicPr>
            <a:picLocks noChangeAspect="1"/>
          </p:cNvPicPr>
          <p:nvPr/>
        </p:nvPicPr>
        <p:blipFill>
          <a:blip r:embed="rId9"/>
          <a:stretch>
            <a:fillRect/>
          </a:stretch>
        </p:blipFill>
        <p:spPr>
          <a:xfrm>
            <a:off x="3394251" y="2966564"/>
            <a:ext cx="4286250" cy="1066800"/>
          </a:xfrm>
          <a:prstGeom prst="rect">
            <a:avLst/>
          </a:prstGeom>
        </p:spPr>
      </p:pic>
      <p:pic>
        <p:nvPicPr>
          <p:cNvPr id="10" name="Picture 9"/>
          <p:cNvPicPr>
            <a:picLocks noChangeAspect="1"/>
          </p:cNvPicPr>
          <p:nvPr/>
        </p:nvPicPr>
        <p:blipFill>
          <a:blip r:embed="rId10"/>
          <a:stretch>
            <a:fillRect/>
          </a:stretch>
        </p:blipFill>
        <p:spPr>
          <a:xfrm>
            <a:off x="9397019" y="2769778"/>
            <a:ext cx="3791243" cy="1280160"/>
          </a:xfrm>
          <a:prstGeom prst="rect">
            <a:avLst/>
          </a:prstGeom>
        </p:spPr>
      </p:pic>
      <p:pic>
        <p:nvPicPr>
          <p:cNvPr id="11" name="Picture 10"/>
          <p:cNvPicPr>
            <a:picLocks noChangeAspect="1"/>
          </p:cNvPicPr>
          <p:nvPr/>
        </p:nvPicPr>
        <p:blipFill>
          <a:blip r:embed="rId11"/>
          <a:stretch>
            <a:fillRect/>
          </a:stretch>
        </p:blipFill>
        <p:spPr>
          <a:xfrm>
            <a:off x="6591326" y="5591462"/>
            <a:ext cx="1828800" cy="1828800"/>
          </a:xfrm>
          <a:prstGeom prst="rect">
            <a:avLst/>
          </a:prstGeom>
        </p:spPr>
      </p:pic>
      <p:pic>
        <p:nvPicPr>
          <p:cNvPr id="15" name="Picture 14"/>
          <p:cNvPicPr>
            <a:picLocks noChangeAspect="1"/>
          </p:cNvPicPr>
          <p:nvPr/>
        </p:nvPicPr>
        <p:blipFill>
          <a:blip r:embed="rId12"/>
          <a:stretch>
            <a:fillRect/>
          </a:stretch>
        </p:blipFill>
        <p:spPr>
          <a:xfrm>
            <a:off x="9214361" y="5566367"/>
            <a:ext cx="2906929" cy="2103120"/>
          </a:xfrm>
          <a:prstGeom prst="rect">
            <a:avLst/>
          </a:prstGeom>
        </p:spPr>
      </p:pic>
      <p:pic>
        <p:nvPicPr>
          <p:cNvPr id="16" name="Picture 15"/>
          <p:cNvPicPr>
            <a:picLocks noChangeAspect="1"/>
          </p:cNvPicPr>
          <p:nvPr/>
        </p:nvPicPr>
        <p:blipFill>
          <a:blip r:embed="rId13"/>
          <a:stretch>
            <a:fillRect/>
          </a:stretch>
        </p:blipFill>
        <p:spPr>
          <a:xfrm>
            <a:off x="1454196" y="5912373"/>
            <a:ext cx="2197634" cy="1828800"/>
          </a:xfrm>
          <a:prstGeom prst="rect">
            <a:avLst/>
          </a:prstGeom>
        </p:spPr>
      </p:pic>
    </p:spTree>
    <p:extLst>
      <p:ext uri="{BB962C8B-B14F-4D97-AF65-F5344CB8AC3E}">
        <p14:creationId xmlns:p14="http://schemas.microsoft.com/office/powerpoint/2010/main" val="100497424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p:txBody>
          <a:bodyPr/>
          <a:lstStyle/>
          <a:p>
            <a:pPr marL="0" indent="0">
              <a:buNone/>
            </a:pPr>
            <a:r>
              <a:rPr lang="en-US" sz="3600" dirty="0" smtClean="0"/>
              <a:t>They all use Python!</a:t>
            </a:r>
          </a:p>
          <a:p>
            <a:pPr marL="0" indent="0">
              <a:buNone/>
            </a:pPr>
            <a:endParaRPr lang="en-US" dirty="0" smtClean="0"/>
          </a:p>
          <a:p>
            <a:pPr marL="0" indent="0">
              <a:buNone/>
            </a:pPr>
            <a:r>
              <a:rPr lang="en-US" dirty="0" smtClean="0"/>
              <a:t>What can you do with Python?</a:t>
            </a:r>
          </a:p>
          <a:p>
            <a:pPr marL="0" indent="0">
              <a:buNone/>
            </a:pPr>
            <a:r>
              <a:rPr lang="en-US" dirty="0" smtClean="0"/>
              <a:t>You can…</a:t>
            </a:r>
          </a:p>
          <a:p>
            <a:pPr lvl="1"/>
            <a:r>
              <a:rPr lang="en-US" dirty="0" smtClean="0"/>
              <a:t>Build a website</a:t>
            </a:r>
          </a:p>
          <a:p>
            <a:pPr lvl="1"/>
            <a:r>
              <a:rPr lang="en-US" dirty="0" smtClean="0"/>
              <a:t>Create a video game</a:t>
            </a:r>
          </a:p>
          <a:p>
            <a:pPr lvl="1"/>
            <a:r>
              <a:rPr lang="en-US" dirty="0" smtClean="0"/>
              <a:t>Remix music</a:t>
            </a:r>
          </a:p>
          <a:p>
            <a:pPr lvl="1"/>
            <a:r>
              <a:rPr lang="en-US" dirty="0" smtClean="0"/>
              <a:t>Make mobile apps- FLAPPY BIRD!!!</a:t>
            </a:r>
          </a:p>
          <a:p>
            <a:pPr lvl="1"/>
            <a:r>
              <a:rPr lang="en-US" b="1" dirty="0" smtClean="0"/>
              <a:t>Pull, clean, analyze and visualize </a:t>
            </a:r>
            <a:r>
              <a:rPr lang="en-US" b="1" dirty="0"/>
              <a:t>d</a:t>
            </a:r>
            <a:r>
              <a:rPr lang="en-US" b="1" dirty="0" smtClean="0"/>
              <a:t>ata!!!</a:t>
            </a:r>
          </a:p>
          <a:p>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4</a:t>
            </a:fld>
            <a:endParaRPr lang="en-US"/>
          </a:p>
        </p:txBody>
      </p:sp>
      <p:sp>
        <p:nvSpPr>
          <p:cNvPr id="14" name="Text Placeholder 13"/>
          <p:cNvSpPr>
            <a:spLocks noGrp="1"/>
          </p:cNvSpPr>
          <p:nvPr>
            <p:ph type="body" sz="quarter" idx="16"/>
          </p:nvPr>
        </p:nvSpPr>
        <p:spPr/>
        <p:txBody>
          <a:bodyPr/>
          <a:lstStyle/>
          <a:p>
            <a:r>
              <a:rPr lang="en-US" dirty="0" smtClean="0"/>
              <a:t>Intro</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2050" name="Picture 2" descr="https://encrypted-tbn0.gstatic.com/images?q=tbn:ANd9GcSiL7VtY4knW-10Oj7uaIiXrqBXMl8J39vILfaqxxmhd32v0fJ1"/>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3207" r="3207"/>
          <a:stretch>
            <a:fillRect/>
          </a:stretch>
        </p:blipFill>
        <p:spPr bwMode="auto">
          <a:xfrm>
            <a:off x="10196636" y="1588361"/>
            <a:ext cx="6883424" cy="83303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76263070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Sample Research Questions</a:t>
            </a:r>
            <a:endParaRPr lang="en-US" dirty="0"/>
          </a:p>
        </p:txBody>
      </p:sp>
    </p:spTree>
    <p:extLst>
      <p:ext uri="{BB962C8B-B14F-4D97-AF65-F5344CB8AC3E}">
        <p14:creationId xmlns:p14="http://schemas.microsoft.com/office/powerpoint/2010/main" val="14772375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9195609" y="8477254"/>
            <a:ext cx="6953250" cy="1109246"/>
          </a:xfrm>
        </p:spPr>
        <p:txBody>
          <a:bodyPr/>
          <a:lstStyle/>
          <a:p>
            <a:pPr marL="0" indent="0">
              <a:buNone/>
            </a:pPr>
            <a:r>
              <a:rPr lang="en-US" sz="3200" dirty="0" smtClean="0"/>
              <a:t>Which senators edit their Wikipedia pages most often?</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6</a:t>
            </a:fld>
            <a:endParaRPr lang="en-US"/>
          </a:p>
        </p:txBody>
      </p:sp>
      <p:sp>
        <p:nvSpPr>
          <p:cNvPr id="14" name="Text Placeholder 13"/>
          <p:cNvSpPr>
            <a:spLocks noGrp="1"/>
          </p:cNvSpPr>
          <p:nvPr>
            <p:ph type="body" sz="quarter" idx="16"/>
          </p:nvPr>
        </p:nvSpPr>
        <p:spPr/>
        <p:txBody>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11" name="Picture 10" descr="http://minimaxir.com/img/reddit-statistics/top_comments_reddit.png"/>
          <p:cNvPicPr/>
          <p:nvPr/>
        </p:nvPicPr>
        <p:blipFill rotWithShape="1">
          <a:blip r:embed="rId3" cstate="print">
            <a:extLst>
              <a:ext uri="{28A0092B-C50C-407E-A947-70E740481C1C}">
                <a14:useLocalDpi xmlns:a14="http://schemas.microsoft.com/office/drawing/2010/main" val="0"/>
              </a:ext>
            </a:extLst>
          </a:blip>
          <a:srcRect b="7418"/>
          <a:stretch/>
        </p:blipFill>
        <p:spPr bwMode="auto">
          <a:xfrm>
            <a:off x="914400" y="2255013"/>
            <a:ext cx="7975600" cy="5085587"/>
          </a:xfrm>
          <a:prstGeom prst="rect">
            <a:avLst/>
          </a:prstGeom>
          <a:noFill/>
          <a:ln>
            <a:noFill/>
          </a:ln>
        </p:spPr>
      </p:pic>
      <p:pic>
        <p:nvPicPr>
          <p:cNvPr id="12" name="Picture 11"/>
          <p:cNvPicPr>
            <a:picLocks noChangeAspect="1"/>
          </p:cNvPicPr>
          <p:nvPr/>
        </p:nvPicPr>
        <p:blipFill>
          <a:blip r:embed="rId4"/>
          <a:stretch>
            <a:fillRect/>
          </a:stretch>
        </p:blipFill>
        <p:spPr>
          <a:xfrm>
            <a:off x="9698559" y="1834424"/>
            <a:ext cx="5947349" cy="6560367"/>
          </a:xfrm>
          <a:prstGeom prst="rect">
            <a:avLst/>
          </a:prstGeom>
        </p:spPr>
      </p:pic>
      <p:sp>
        <p:nvSpPr>
          <p:cNvPr id="15" name="Content Placeholder 2"/>
          <p:cNvSpPr txBox="1">
            <a:spLocks/>
          </p:cNvSpPr>
          <p:nvPr/>
        </p:nvSpPr>
        <p:spPr>
          <a:xfrm>
            <a:off x="1066800" y="8477254"/>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Which </a:t>
            </a:r>
            <a:r>
              <a:rPr lang="en-US" sz="3200" dirty="0" err="1" smtClean="0"/>
              <a:t>Subreddits</a:t>
            </a:r>
            <a:r>
              <a:rPr lang="en-US" sz="3200" dirty="0" smtClean="0"/>
              <a:t> have the most active communities?</a:t>
            </a:r>
            <a:endParaRPr lang="en-US" sz="2400" b="1" dirty="0" smtClean="0"/>
          </a:p>
          <a:p>
            <a:endParaRPr lang="en-US" sz="2400" dirty="0"/>
          </a:p>
        </p:txBody>
      </p:sp>
      <p:pic>
        <p:nvPicPr>
          <p:cNvPr id="10" name="Picture 9"/>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10988702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7</a:t>
            </a:fld>
            <a:endParaRPr lang="en-US"/>
          </a:p>
        </p:txBody>
      </p:sp>
      <p:sp>
        <p:nvSpPr>
          <p:cNvPr id="14" name="Text Placeholder 13"/>
          <p:cNvSpPr>
            <a:spLocks noGrp="1"/>
          </p:cNvSpPr>
          <p:nvPr>
            <p:ph type="body" sz="quarter" idx="16"/>
          </p:nvPr>
        </p:nvSpPr>
        <p:spPr/>
        <p:txBody>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1066800" y="8405065"/>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Is there any difference in how people of different education levels fare in MOOCs?</a:t>
            </a:r>
            <a:endParaRPr lang="en-US" sz="2400" dirty="0"/>
          </a:p>
        </p:txBody>
      </p:sp>
      <p:pic>
        <p:nvPicPr>
          <p:cNvPr id="13" name="Picture 12" descr="http://minimaxir.com/img/online-class-charts/education-grade.png"/>
          <p:cNvPicPr/>
          <p:nvPr/>
        </p:nvPicPr>
        <p:blipFill>
          <a:blip r:embed="rId3">
            <a:extLst>
              <a:ext uri="{28A0092B-C50C-407E-A947-70E740481C1C}">
                <a14:useLocalDpi xmlns:a14="http://schemas.microsoft.com/office/drawing/2010/main" val="0"/>
              </a:ext>
            </a:extLst>
          </a:blip>
          <a:srcRect/>
          <a:stretch>
            <a:fillRect/>
          </a:stretch>
        </p:blipFill>
        <p:spPr bwMode="auto">
          <a:xfrm>
            <a:off x="543877" y="2255013"/>
            <a:ext cx="6904673" cy="5673672"/>
          </a:xfrm>
          <a:prstGeom prst="rect">
            <a:avLst/>
          </a:prstGeom>
          <a:noFill/>
          <a:ln>
            <a:noFill/>
          </a:ln>
        </p:spPr>
      </p:pic>
      <p:sp>
        <p:nvSpPr>
          <p:cNvPr id="18" name="Content Placeholder 2"/>
          <p:cNvSpPr txBox="1">
            <a:spLocks/>
          </p:cNvSpPr>
          <p:nvPr/>
        </p:nvSpPr>
        <p:spPr>
          <a:xfrm>
            <a:off x="9729009" y="8405065"/>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Does spamming hashtags on Instagram actually lead to getting more total likes?</a:t>
            </a:r>
            <a:endParaRPr lang="en-US" sz="2400" dirty="0"/>
          </a:p>
        </p:txBody>
      </p:sp>
      <p:pic>
        <p:nvPicPr>
          <p:cNvPr id="19" name="Picture 18" descr="http://minimaxir.com/img/instagram-tag-averag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1619" y="2503285"/>
            <a:ext cx="7127240" cy="5097665"/>
          </a:xfrm>
          <a:prstGeom prst="rect">
            <a:avLst/>
          </a:prstGeom>
          <a:noFill/>
          <a:ln>
            <a:noFill/>
          </a:ln>
        </p:spPr>
      </p:pic>
      <p:pic>
        <p:nvPicPr>
          <p:cNvPr id="10" name="Picture 9"/>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141694775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3" name="Content Placeholder 2"/>
          <p:cNvSpPr>
            <a:spLocks noGrp="1"/>
          </p:cNvSpPr>
          <p:nvPr>
            <p:ph idx="1"/>
          </p:nvPr>
        </p:nvSpPr>
        <p:spPr>
          <a:xfrm>
            <a:off x="9195609" y="8477254"/>
            <a:ext cx="8286552" cy="1109246"/>
          </a:xfrm>
        </p:spPr>
        <p:txBody>
          <a:bodyPr/>
          <a:lstStyle/>
          <a:p>
            <a:pPr marL="0" indent="0">
              <a:buNone/>
            </a:pPr>
            <a:r>
              <a:rPr lang="en-US" sz="3200" dirty="0" smtClean="0"/>
              <a:t>Are Yelp reviews generally more negative than they used to be when the review site first started?</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8</a:t>
            </a:fld>
            <a:endParaRPr lang="en-US"/>
          </a:p>
        </p:txBody>
      </p:sp>
      <p:sp>
        <p:nvSpPr>
          <p:cNvPr id="14" name="Text Placeholder 13"/>
          <p:cNvSpPr>
            <a:spLocks noGrp="1"/>
          </p:cNvSpPr>
          <p:nvPr>
            <p:ph type="body" sz="quarter" idx="16"/>
          </p:nvPr>
        </p:nvSpPr>
        <p:spPr/>
        <p:txBody>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1066800" y="8477254"/>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What’s the difference between 1 Star &amp; 5 Star Yelp reviews?</a:t>
            </a:r>
            <a:endParaRPr lang="en-US" sz="2400" dirty="0"/>
          </a:p>
        </p:txBody>
      </p:sp>
      <p:pic>
        <p:nvPicPr>
          <p:cNvPr id="10" name="Picture 9" descr="http://minimaxir.com/img/one-star-five-stars/Yelp-3-Gram-Small.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862" y="2426491"/>
            <a:ext cx="6732588" cy="4374359"/>
          </a:xfrm>
          <a:prstGeom prst="rect">
            <a:avLst/>
          </a:prstGeom>
          <a:noFill/>
          <a:ln>
            <a:noFill/>
          </a:ln>
        </p:spPr>
      </p:pic>
      <p:pic>
        <p:nvPicPr>
          <p:cNvPr id="11" name="Picture 10" descr="http://minimaxir.com/img/one-star-five-stars/Yelp-2005-201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3946" y="2293141"/>
            <a:ext cx="8758215" cy="4907759"/>
          </a:xfrm>
          <a:prstGeom prst="rect">
            <a:avLst/>
          </a:prstGeom>
          <a:noFill/>
          <a:ln>
            <a:noFill/>
          </a:ln>
        </p:spPr>
      </p:pic>
      <p:pic>
        <p:nvPicPr>
          <p:cNvPr id="12" name="Picture 11"/>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408300620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9</a:t>
            </a:fld>
            <a:endParaRPr lang="en-US"/>
          </a:p>
        </p:txBody>
      </p:sp>
      <p:sp>
        <p:nvSpPr>
          <p:cNvPr id="14" name="Text Placeholder 13"/>
          <p:cNvSpPr>
            <a:spLocks noGrp="1"/>
          </p:cNvSpPr>
          <p:nvPr>
            <p:ph type="body" sz="quarter" idx="16"/>
          </p:nvPr>
        </p:nvSpPr>
        <p:spPr/>
        <p:txBody>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399" y="8387285"/>
            <a:ext cx="15234459"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What are the most popular San Francisco neighborhoods for Facebook check ins?</a:t>
            </a:r>
            <a:endParaRPr lang="en-US" sz="2400" dirty="0"/>
          </a:p>
        </p:txBody>
      </p:sp>
      <p:pic>
        <p:nvPicPr>
          <p:cNvPr id="9" name="Picture 8" descr="http://minimaxir.com/img/sf-places-count.png"/>
          <p:cNvPicPr/>
          <p:nvPr/>
        </p:nvPicPr>
        <p:blipFill rotWithShape="1">
          <a:blip r:embed="rId3">
            <a:extLst>
              <a:ext uri="{28A0092B-C50C-407E-A947-70E740481C1C}">
                <a14:useLocalDpi xmlns:a14="http://schemas.microsoft.com/office/drawing/2010/main" val="0"/>
              </a:ext>
            </a:extLst>
          </a:blip>
          <a:srcRect b="50261"/>
          <a:stretch/>
        </p:blipFill>
        <p:spPr bwMode="auto">
          <a:xfrm>
            <a:off x="1409211" y="2943194"/>
            <a:ext cx="4697730" cy="4671353"/>
          </a:xfrm>
          <a:prstGeom prst="rect">
            <a:avLst/>
          </a:prstGeom>
          <a:noFill/>
          <a:ln>
            <a:noFill/>
          </a:ln>
        </p:spPr>
      </p:pic>
      <p:pic>
        <p:nvPicPr>
          <p:cNvPr id="10" name="Picture 9" descr="http://minimaxir.com/img/sf-places-count.png"/>
          <p:cNvPicPr/>
          <p:nvPr/>
        </p:nvPicPr>
        <p:blipFill rotWithShape="1">
          <a:blip r:embed="rId3">
            <a:extLst>
              <a:ext uri="{28A0092B-C50C-407E-A947-70E740481C1C}">
                <a14:useLocalDpi xmlns:a14="http://schemas.microsoft.com/office/drawing/2010/main" val="0"/>
              </a:ext>
            </a:extLst>
          </a:blip>
          <a:srcRect t="50145"/>
          <a:stretch/>
        </p:blipFill>
        <p:spPr bwMode="auto">
          <a:xfrm>
            <a:off x="9144000" y="2478506"/>
            <a:ext cx="5685216" cy="5136042"/>
          </a:xfrm>
          <a:prstGeom prst="rect">
            <a:avLst/>
          </a:prstGeom>
          <a:noFill/>
          <a:ln>
            <a:noFill/>
          </a:ln>
        </p:spPr>
      </p:pic>
      <p:pic>
        <p:nvPicPr>
          <p:cNvPr id="11" name="Picture 10"/>
          <p:cNvPicPr>
            <a:picLocks noChangeAspect="1"/>
          </p:cNvPicPr>
          <p:nvPr/>
        </p:nvPicPr>
        <p:blipFill rotWithShape="1">
          <a:blip r:embed="rId4">
            <a:clrChange>
              <a:clrFrom>
                <a:srgbClr val="FFFFFF"/>
              </a:clrFrom>
              <a:clrTo>
                <a:srgbClr val="FFFFFF">
                  <a:alpha val="0"/>
                </a:srgbClr>
              </a:clrTo>
            </a:clrChange>
          </a:blip>
          <a:srcRect t="-1670" r="71595" b="29643"/>
          <a:stretch/>
        </p:blipFill>
        <p:spPr>
          <a:xfrm>
            <a:off x="3224295" y="334624"/>
            <a:ext cx="914441" cy="1234688"/>
          </a:xfrm>
          <a:prstGeom prst="rect">
            <a:avLst/>
          </a:prstGeom>
        </p:spPr>
      </p:pic>
    </p:spTree>
    <p:extLst>
      <p:ext uri="{BB962C8B-B14F-4D97-AF65-F5344CB8AC3E}">
        <p14:creationId xmlns:p14="http://schemas.microsoft.com/office/powerpoint/2010/main" val="313015172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igiWest_Template_WideScreen_v2_4-18-13">
  <a:themeElements>
    <a:clrScheme name="Custom 3">
      <a:dk1>
        <a:srgbClr val="3F3F3F"/>
      </a:dk1>
      <a:lt1>
        <a:srgbClr val="FFFFFF"/>
      </a:lt1>
      <a:dk2>
        <a:srgbClr val="48166C"/>
      </a:dk2>
      <a:lt2>
        <a:srgbClr val="FA9F37"/>
      </a:lt2>
      <a:accent1>
        <a:srgbClr val="00408E"/>
      </a:accent1>
      <a:accent2>
        <a:srgbClr val="0083CA"/>
      </a:accent2>
      <a:accent3>
        <a:srgbClr val="005AAA"/>
      </a:accent3>
      <a:accent4>
        <a:srgbClr val="2DA349"/>
      </a:accent4>
      <a:accent5>
        <a:srgbClr val="FA2D88"/>
      </a:accent5>
      <a:accent6>
        <a:srgbClr val="E64C29"/>
      </a:accent6>
      <a:hlink>
        <a:srgbClr val="0083CA"/>
      </a:hlink>
      <a:folHlink>
        <a:srgbClr val="7F7F7F"/>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57150" cmpd="sng">
          <a:solidFill>
            <a:schemeClr val="accent4"/>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dirty="0" err="1" smtClean="0"/>
        </a:defPPr>
      </a:lstStyle>
    </a:txDef>
  </a:objectDefaults>
  <a:extraClrSchemeLst/>
</a:theme>
</file>

<file path=ppt/theme/theme2.xml><?xml version="1.0" encoding="utf-8"?>
<a:theme xmlns:a="http://schemas.openxmlformats.org/drawingml/2006/main" name="Office Theme">
  <a:themeElements>
    <a:clrScheme name="Edelman Standard Master 2.1">
      <a:dk1>
        <a:srgbClr val="3F3F3F"/>
      </a:dk1>
      <a:lt1>
        <a:srgbClr val="FFFFFF"/>
      </a:lt1>
      <a:dk2>
        <a:srgbClr val="000000"/>
      </a:dk2>
      <a:lt2>
        <a:srgbClr val="FFFFFF"/>
      </a:lt2>
      <a:accent1>
        <a:srgbClr val="10253F"/>
      </a:accent1>
      <a:accent2>
        <a:srgbClr val="0083CA"/>
      </a:accent2>
      <a:accent3>
        <a:srgbClr val="005AAA"/>
      </a:accent3>
      <a:accent4>
        <a:srgbClr val="003473"/>
      </a:accent4>
      <a:accent5>
        <a:srgbClr val="5F5F5F"/>
      </a:accent5>
      <a:accent6>
        <a:srgbClr val="C6C6C6"/>
      </a:accent6>
      <a:hlink>
        <a:srgbClr val="003473"/>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delman Standard Master 2.1">
      <a:dk1>
        <a:srgbClr val="3F3F3F"/>
      </a:dk1>
      <a:lt1>
        <a:srgbClr val="FFFFFF"/>
      </a:lt1>
      <a:dk2>
        <a:srgbClr val="000000"/>
      </a:dk2>
      <a:lt2>
        <a:srgbClr val="FFFFFF"/>
      </a:lt2>
      <a:accent1>
        <a:srgbClr val="10253F"/>
      </a:accent1>
      <a:accent2>
        <a:srgbClr val="0083CA"/>
      </a:accent2>
      <a:accent3>
        <a:srgbClr val="005AAA"/>
      </a:accent3>
      <a:accent4>
        <a:srgbClr val="003473"/>
      </a:accent4>
      <a:accent5>
        <a:srgbClr val="5F5F5F"/>
      </a:accent5>
      <a:accent6>
        <a:srgbClr val="C6C6C6"/>
      </a:accent6>
      <a:hlink>
        <a:srgbClr val="003473"/>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A5DADCE0660E746AB0BCC628BABD858" ma:contentTypeVersion="0" ma:contentTypeDescription="Create a new document." ma:contentTypeScope="" ma:versionID="b94cd63949be3dbcd024ef9c2b27f88b">
  <xsd:schema xmlns:xsd="http://www.w3.org/2001/XMLSchema" xmlns:p="http://schemas.microsoft.com/office/2006/metadata/properties" targetNamespace="http://schemas.microsoft.com/office/2006/metadata/properties" ma:root="true" ma:fieldsID="46ce51841bcaebe75ae25adb2fb3cbe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43EFD6-10FD-4279-84D2-16CC73ADB656}">
  <ds:schemaRef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4721518-A8ED-4798-9B3D-130605FC70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8FE569D-7F47-45C5-BEF4-C35F1A794A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DigiWest_Template_WideScreen_v2_4-18-13.potx</Template>
  <TotalTime>16864</TotalTime>
  <Words>2263</Words>
  <Application>Microsoft Office PowerPoint</Application>
  <PresentationFormat>Custom</PresentationFormat>
  <Paragraphs>214</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Franklin Gothic Book</vt:lpstr>
      <vt:lpstr>DigiWest_Template_WideScreen_v2_4-18-13</vt:lpstr>
      <vt:lpstr>PowerPoint Presentation</vt:lpstr>
      <vt:lpstr>Python</vt:lpstr>
      <vt:lpstr>PowerPoint Presentation</vt:lpstr>
      <vt:lpstr>Python</vt:lpstr>
      <vt:lpstr>Sample Research Questions</vt:lpstr>
      <vt:lpstr>Python</vt:lpstr>
      <vt:lpstr>Python</vt:lpstr>
      <vt:lpstr>Python</vt:lpstr>
      <vt:lpstr>Python</vt:lpstr>
      <vt:lpstr>Getting started…</vt:lpstr>
      <vt:lpstr>Python</vt:lpstr>
      <vt:lpstr>Python</vt:lpstr>
      <vt:lpstr>Python</vt:lpstr>
      <vt:lpstr>Python</vt:lpstr>
      <vt:lpstr>Python</vt:lpstr>
      <vt:lpstr>Understanding what’s possible  </vt:lpstr>
      <vt:lpstr>APIs- Sharing Information</vt:lpstr>
      <vt:lpstr>Developer  Documentation</vt:lpstr>
      <vt:lpstr>Git &amp; GitHub</vt:lpstr>
      <vt:lpstr>GitHub</vt:lpstr>
      <vt:lpstr>StackOverflow</vt:lpstr>
      <vt:lpstr>Additional Resources  Links for Learning, &amp; Background on other Data Science Tools</vt:lpstr>
      <vt:lpstr>Python</vt:lpstr>
      <vt:lpstr>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dc:creator>
  <cp:lastModifiedBy>Tran, Tracy</cp:lastModifiedBy>
  <cp:revision>491</cp:revision>
  <dcterms:created xsi:type="dcterms:W3CDTF">2011-10-18T18:02:22Z</dcterms:created>
  <dcterms:modified xsi:type="dcterms:W3CDTF">2015-01-16T20:27:21Z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0x0101007A5DADCE0660E746AB0BCC628BABD858</vt:lpwstr>
  </property>
</Properties>
</file>